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58" r:id="rId2"/>
    <p:sldId id="259" r:id="rId3"/>
    <p:sldId id="265" r:id="rId4"/>
    <p:sldId id="275" r:id="rId5"/>
    <p:sldId id="298" r:id="rId6"/>
    <p:sldId id="266" r:id="rId7"/>
    <p:sldId id="286" r:id="rId8"/>
    <p:sldId id="287" r:id="rId9"/>
    <p:sldId id="288" r:id="rId10"/>
    <p:sldId id="289" r:id="rId11"/>
    <p:sldId id="290" r:id="rId12"/>
    <p:sldId id="296" r:id="rId13"/>
    <p:sldId id="295" r:id="rId14"/>
    <p:sldId id="297" r:id="rId15"/>
    <p:sldId id="299" r:id="rId16"/>
    <p:sldId id="291" r:id="rId17"/>
    <p:sldId id="260" r:id="rId18"/>
    <p:sldId id="300" r:id="rId19"/>
    <p:sldId id="270" r:id="rId20"/>
    <p:sldId id="292" r:id="rId21"/>
    <p:sldId id="293" r:id="rId22"/>
    <p:sldId id="294" r:id="rId23"/>
    <p:sldId id="257"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4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579" autoAdjust="0"/>
  </p:normalViewPr>
  <p:slideViewPr>
    <p:cSldViewPr snapToGrid="0" showGuides="1">
      <p:cViewPr varScale="1">
        <p:scale>
          <a:sx n="97" d="100"/>
          <a:sy n="97" d="100"/>
        </p:scale>
        <p:origin x="111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DA92B3C-0AC3-4BB1-B7C7-585535BA1B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3AC6D02-E714-4766-905F-2705617BA7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5643A2-A7FE-4089-8702-D1B860377978}" type="datetimeFigureOut">
              <a:rPr lang="zh-CN" altLang="en-US" smtClean="0"/>
              <a:t>2021/3/19</a:t>
            </a:fld>
            <a:endParaRPr lang="zh-CN" altLang="en-US"/>
          </a:p>
        </p:txBody>
      </p:sp>
      <p:sp>
        <p:nvSpPr>
          <p:cNvPr id="4" name="页脚占位符 3">
            <a:extLst>
              <a:ext uri="{FF2B5EF4-FFF2-40B4-BE49-F238E27FC236}">
                <a16:creationId xmlns:a16="http://schemas.microsoft.com/office/drawing/2014/main" id="{B7B10B26-E5C1-4754-BEED-74BB32629D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A6A551BB-6ED1-40E4-BFB0-BBCBAF5D8B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CBCF19-2324-4AE3-B02E-55476A42FC25}" type="slidenum">
              <a:rPr lang="zh-CN" altLang="en-US" smtClean="0"/>
              <a:t>‹#›</a:t>
            </a:fld>
            <a:endParaRPr lang="zh-CN" altLang="en-US"/>
          </a:p>
        </p:txBody>
      </p:sp>
    </p:spTree>
    <p:extLst>
      <p:ext uri="{BB962C8B-B14F-4D97-AF65-F5344CB8AC3E}">
        <p14:creationId xmlns:p14="http://schemas.microsoft.com/office/powerpoint/2010/main" val="3923879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D13B21-9387-40E0-B5DC-ED83C76C0187}" type="datetimeFigureOut">
              <a:rPr lang="zh-CN" altLang="en-US" smtClean="0"/>
              <a:t>2021/3/19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5083-0C4A-4944-9068-9C3A526EC7B2}" type="slidenum">
              <a:rPr lang="zh-CN" altLang="en-US" smtClean="0"/>
              <a:t>‹#›</a:t>
            </a:fld>
            <a:endParaRPr lang="zh-CN" altLang="en-US"/>
          </a:p>
        </p:txBody>
      </p:sp>
    </p:spTree>
    <p:extLst>
      <p:ext uri="{BB962C8B-B14F-4D97-AF65-F5344CB8AC3E}">
        <p14:creationId xmlns:p14="http://schemas.microsoft.com/office/powerpoint/2010/main" val="141627032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继</a:t>
            </a:r>
            <a:r>
              <a:rPr lang="en-US" altLang="zh-CN" dirty="0"/>
              <a:t>2016</a:t>
            </a:r>
            <a:r>
              <a:rPr lang="zh-CN" altLang="en-US" dirty="0"/>
              <a:t>年</a:t>
            </a:r>
            <a:r>
              <a:rPr lang="en-US" altLang="zh-CN" dirty="0"/>
              <a:t>AlphaGo</a:t>
            </a:r>
            <a:r>
              <a:rPr lang="zh-CN" altLang="en-US" dirty="0"/>
              <a:t>登上</a:t>
            </a:r>
            <a:r>
              <a:rPr lang="en-US" altLang="zh-CN" dirty="0"/>
              <a:t>Nature</a:t>
            </a:r>
            <a:r>
              <a:rPr lang="zh-CN" altLang="en-US" dirty="0"/>
              <a:t>后</a:t>
            </a:r>
            <a:r>
              <a:rPr lang="en-US" altLang="zh-CN" dirty="0"/>
              <a:t>2018AlphaGo Zero</a:t>
            </a:r>
            <a:r>
              <a:rPr lang="zh-CN" altLang="en-US" dirty="0"/>
              <a:t>登上</a:t>
            </a:r>
            <a:r>
              <a:rPr lang="en-US" altLang="zh-CN" dirty="0"/>
              <a:t>Science</a:t>
            </a:r>
            <a:r>
              <a:rPr lang="zh-CN" altLang="en-US" dirty="0"/>
              <a:t>，深度强化学习开始走进人们的视野，今天我会给大家介绍强化学习和深度强化学习的基本概念及其在通信领域中的应用</a:t>
            </a:r>
          </a:p>
          <a:p>
            <a:endParaRPr lang="zh-CN" altLang="en-US" dirty="0"/>
          </a:p>
        </p:txBody>
      </p:sp>
      <p:sp>
        <p:nvSpPr>
          <p:cNvPr id="4" name="灯片编号占位符 3"/>
          <p:cNvSpPr>
            <a:spLocks noGrp="1"/>
          </p:cNvSpPr>
          <p:nvPr>
            <p:ph type="sldNum" sz="quarter" idx="5"/>
          </p:nvPr>
        </p:nvSpPr>
        <p:spPr/>
        <p:txBody>
          <a:bodyPr/>
          <a:lstStyle/>
          <a:p>
            <a:fld id="{4B7F5083-0C4A-4944-9068-9C3A526EC7B2}" type="slidenum">
              <a:rPr lang="zh-CN" altLang="en-US" smtClean="0"/>
              <a:t>4</a:t>
            </a:fld>
            <a:endParaRPr lang="zh-CN" altLang="en-US"/>
          </a:p>
        </p:txBody>
      </p:sp>
    </p:spTree>
    <p:extLst>
      <p:ext uri="{BB962C8B-B14F-4D97-AF65-F5344CB8AC3E}">
        <p14:creationId xmlns:p14="http://schemas.microsoft.com/office/powerpoint/2010/main" val="2938293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7F5083-0C4A-4944-9068-9C3A526EC7B2}" type="slidenum">
              <a:rPr lang="zh-CN" altLang="en-US" smtClean="0"/>
              <a:t>14</a:t>
            </a:fld>
            <a:endParaRPr lang="zh-CN" altLang="en-US"/>
          </a:p>
        </p:txBody>
      </p:sp>
    </p:spTree>
    <p:extLst>
      <p:ext uri="{BB962C8B-B14F-4D97-AF65-F5344CB8AC3E}">
        <p14:creationId xmlns:p14="http://schemas.microsoft.com/office/powerpoint/2010/main" val="3980594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7F5083-0C4A-4944-9068-9C3A526EC7B2}" type="slidenum">
              <a:rPr lang="zh-CN" altLang="en-US" smtClean="0"/>
              <a:t>16</a:t>
            </a:fld>
            <a:endParaRPr lang="zh-CN" altLang="en-US"/>
          </a:p>
        </p:txBody>
      </p:sp>
    </p:spTree>
    <p:extLst>
      <p:ext uri="{BB962C8B-B14F-4D97-AF65-F5344CB8AC3E}">
        <p14:creationId xmlns:p14="http://schemas.microsoft.com/office/powerpoint/2010/main" val="7910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7F5083-0C4A-4944-9068-9C3A526EC7B2}" type="slidenum">
              <a:rPr lang="zh-CN" altLang="en-US" smtClean="0"/>
              <a:t>19</a:t>
            </a:fld>
            <a:endParaRPr lang="zh-CN" altLang="en-US"/>
          </a:p>
        </p:txBody>
      </p:sp>
    </p:spTree>
    <p:extLst>
      <p:ext uri="{BB962C8B-B14F-4D97-AF65-F5344CB8AC3E}">
        <p14:creationId xmlns:p14="http://schemas.microsoft.com/office/powerpoint/2010/main" val="2994387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7F5083-0C4A-4944-9068-9C3A526EC7B2}" type="slidenum">
              <a:rPr lang="zh-CN" altLang="en-US" smtClean="0"/>
              <a:t>20</a:t>
            </a:fld>
            <a:endParaRPr lang="zh-CN" altLang="en-US"/>
          </a:p>
        </p:txBody>
      </p:sp>
    </p:spTree>
    <p:extLst>
      <p:ext uri="{BB962C8B-B14F-4D97-AF65-F5344CB8AC3E}">
        <p14:creationId xmlns:p14="http://schemas.microsoft.com/office/powerpoint/2010/main" val="4207659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7F5083-0C4A-4944-9068-9C3A526EC7B2}" type="slidenum">
              <a:rPr lang="zh-CN" altLang="en-US" smtClean="0"/>
              <a:t>21</a:t>
            </a:fld>
            <a:endParaRPr lang="zh-CN" altLang="en-US"/>
          </a:p>
        </p:txBody>
      </p:sp>
    </p:spTree>
    <p:extLst>
      <p:ext uri="{BB962C8B-B14F-4D97-AF65-F5344CB8AC3E}">
        <p14:creationId xmlns:p14="http://schemas.microsoft.com/office/powerpoint/2010/main" val="3283129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7F5083-0C4A-4944-9068-9C3A526EC7B2}" type="slidenum">
              <a:rPr lang="zh-CN" altLang="en-US" smtClean="0"/>
              <a:t>22</a:t>
            </a:fld>
            <a:endParaRPr lang="zh-CN" altLang="en-US"/>
          </a:p>
        </p:txBody>
      </p:sp>
    </p:spTree>
    <p:extLst>
      <p:ext uri="{BB962C8B-B14F-4D97-AF65-F5344CB8AC3E}">
        <p14:creationId xmlns:p14="http://schemas.microsoft.com/office/powerpoint/2010/main" val="1098444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7F5083-0C4A-4944-9068-9C3A526EC7B2}" type="slidenum">
              <a:rPr lang="zh-CN" altLang="en-US" smtClean="0"/>
              <a:t>6</a:t>
            </a:fld>
            <a:endParaRPr lang="zh-CN" altLang="en-US"/>
          </a:p>
        </p:txBody>
      </p:sp>
    </p:spTree>
    <p:extLst>
      <p:ext uri="{BB962C8B-B14F-4D97-AF65-F5344CB8AC3E}">
        <p14:creationId xmlns:p14="http://schemas.microsoft.com/office/powerpoint/2010/main" val="1164330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7F5083-0C4A-4944-9068-9C3A526EC7B2}" type="slidenum">
              <a:rPr lang="zh-CN" altLang="en-US" smtClean="0"/>
              <a:t>7</a:t>
            </a:fld>
            <a:endParaRPr lang="zh-CN" altLang="en-US"/>
          </a:p>
        </p:txBody>
      </p:sp>
    </p:spTree>
    <p:extLst>
      <p:ext uri="{BB962C8B-B14F-4D97-AF65-F5344CB8AC3E}">
        <p14:creationId xmlns:p14="http://schemas.microsoft.com/office/powerpoint/2010/main" val="2974096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7F5083-0C4A-4944-9068-9C3A526EC7B2}" type="slidenum">
              <a:rPr lang="zh-CN" altLang="en-US" smtClean="0"/>
              <a:t>8</a:t>
            </a:fld>
            <a:endParaRPr lang="zh-CN" altLang="en-US"/>
          </a:p>
        </p:txBody>
      </p:sp>
    </p:spTree>
    <p:extLst>
      <p:ext uri="{BB962C8B-B14F-4D97-AF65-F5344CB8AC3E}">
        <p14:creationId xmlns:p14="http://schemas.microsoft.com/office/powerpoint/2010/main" val="2643724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7F5083-0C4A-4944-9068-9C3A526EC7B2}" type="slidenum">
              <a:rPr lang="zh-CN" altLang="en-US" smtClean="0"/>
              <a:t>9</a:t>
            </a:fld>
            <a:endParaRPr lang="zh-CN" altLang="en-US"/>
          </a:p>
        </p:txBody>
      </p:sp>
    </p:spTree>
    <p:extLst>
      <p:ext uri="{BB962C8B-B14F-4D97-AF65-F5344CB8AC3E}">
        <p14:creationId xmlns:p14="http://schemas.microsoft.com/office/powerpoint/2010/main" val="2075153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7F5083-0C4A-4944-9068-9C3A526EC7B2}" type="slidenum">
              <a:rPr lang="zh-CN" altLang="en-US" smtClean="0"/>
              <a:t>10</a:t>
            </a:fld>
            <a:endParaRPr lang="zh-CN" altLang="en-US"/>
          </a:p>
        </p:txBody>
      </p:sp>
    </p:spTree>
    <p:extLst>
      <p:ext uri="{BB962C8B-B14F-4D97-AF65-F5344CB8AC3E}">
        <p14:creationId xmlns:p14="http://schemas.microsoft.com/office/powerpoint/2010/main" val="793941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7F5083-0C4A-4944-9068-9C3A526EC7B2}" type="slidenum">
              <a:rPr lang="zh-CN" altLang="en-US" smtClean="0"/>
              <a:t>11</a:t>
            </a:fld>
            <a:endParaRPr lang="zh-CN" altLang="en-US"/>
          </a:p>
        </p:txBody>
      </p:sp>
    </p:spTree>
    <p:extLst>
      <p:ext uri="{BB962C8B-B14F-4D97-AF65-F5344CB8AC3E}">
        <p14:creationId xmlns:p14="http://schemas.microsoft.com/office/powerpoint/2010/main" val="425158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7F5083-0C4A-4944-9068-9C3A526EC7B2}" type="slidenum">
              <a:rPr lang="zh-CN" altLang="en-US" smtClean="0"/>
              <a:t>12</a:t>
            </a:fld>
            <a:endParaRPr lang="zh-CN" altLang="en-US"/>
          </a:p>
        </p:txBody>
      </p:sp>
    </p:spTree>
    <p:extLst>
      <p:ext uri="{BB962C8B-B14F-4D97-AF65-F5344CB8AC3E}">
        <p14:creationId xmlns:p14="http://schemas.microsoft.com/office/powerpoint/2010/main" val="3545705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B7F5083-0C4A-4944-9068-9C3A526EC7B2}" type="slidenum">
              <a:rPr lang="zh-CN" altLang="en-US" smtClean="0"/>
              <a:t>13</a:t>
            </a:fld>
            <a:endParaRPr lang="zh-CN" altLang="en-US"/>
          </a:p>
        </p:txBody>
      </p:sp>
    </p:spTree>
    <p:extLst>
      <p:ext uri="{BB962C8B-B14F-4D97-AF65-F5344CB8AC3E}">
        <p14:creationId xmlns:p14="http://schemas.microsoft.com/office/powerpoint/2010/main" val="619309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A5859D-FFD8-4334-9F66-6892E83D68A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7712620-0227-40CE-8A03-884E934BAD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61CE1DD-0FEE-4D2E-A10D-4D024EC21895}"/>
              </a:ext>
            </a:extLst>
          </p:cNvPr>
          <p:cNvSpPr>
            <a:spLocks noGrp="1"/>
          </p:cNvSpPr>
          <p:nvPr>
            <p:ph type="dt" sz="half" idx="10"/>
          </p:nvPr>
        </p:nvSpPr>
        <p:spPr/>
        <p:txBody>
          <a:bodyPr/>
          <a:lstStyle/>
          <a:p>
            <a:fld id="{65ED7327-2003-4D15-94C4-5561E3043D4A}" type="datetime1">
              <a:rPr lang="zh-CN" altLang="en-US" smtClean="0"/>
              <a:t>2021/3/19</a:t>
            </a:fld>
            <a:endParaRPr lang="zh-CN" altLang="en-US"/>
          </a:p>
        </p:txBody>
      </p:sp>
      <p:sp>
        <p:nvSpPr>
          <p:cNvPr id="5" name="页脚占位符 4">
            <a:extLst>
              <a:ext uri="{FF2B5EF4-FFF2-40B4-BE49-F238E27FC236}">
                <a16:creationId xmlns:a16="http://schemas.microsoft.com/office/drawing/2014/main" id="{A7029806-4AC1-4C98-83DD-A1D6B3D9ED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4D68139-9925-4431-AE57-A63A252F647C}"/>
              </a:ext>
            </a:extLst>
          </p:cNvPr>
          <p:cNvSpPr>
            <a:spLocks noGrp="1"/>
          </p:cNvSpPr>
          <p:nvPr>
            <p:ph type="sldNum" sz="quarter" idx="12"/>
          </p:nvPr>
        </p:nvSpPr>
        <p:spPr/>
        <p:txBody>
          <a:bodyPr/>
          <a:lstStyle/>
          <a:p>
            <a:fld id="{2F70002B-DB28-4520-A569-03C3D79DDAFE}" type="slidenum">
              <a:rPr lang="zh-CN" altLang="en-US" smtClean="0"/>
              <a:t>‹#›</a:t>
            </a:fld>
            <a:endParaRPr lang="zh-CN" altLang="en-US"/>
          </a:p>
        </p:txBody>
      </p:sp>
    </p:spTree>
    <p:extLst>
      <p:ext uri="{BB962C8B-B14F-4D97-AF65-F5344CB8AC3E}">
        <p14:creationId xmlns:p14="http://schemas.microsoft.com/office/powerpoint/2010/main" val="2003030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AB090F-5771-4F33-BF4D-5A762A4B71C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559FE6C-C2EA-4723-83B5-102BEB9F23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3D47B3-3F20-47E0-A176-D3CE2848632A}"/>
              </a:ext>
            </a:extLst>
          </p:cNvPr>
          <p:cNvSpPr>
            <a:spLocks noGrp="1"/>
          </p:cNvSpPr>
          <p:nvPr>
            <p:ph type="dt" sz="half" idx="10"/>
          </p:nvPr>
        </p:nvSpPr>
        <p:spPr/>
        <p:txBody>
          <a:bodyPr/>
          <a:lstStyle/>
          <a:p>
            <a:fld id="{4B931EEB-8E0F-46FC-B100-BD2E4D06A96C}" type="datetime1">
              <a:rPr lang="zh-CN" altLang="en-US" smtClean="0"/>
              <a:t>2021/3/19</a:t>
            </a:fld>
            <a:endParaRPr lang="zh-CN" altLang="en-US"/>
          </a:p>
        </p:txBody>
      </p:sp>
      <p:sp>
        <p:nvSpPr>
          <p:cNvPr id="5" name="页脚占位符 4">
            <a:extLst>
              <a:ext uri="{FF2B5EF4-FFF2-40B4-BE49-F238E27FC236}">
                <a16:creationId xmlns:a16="http://schemas.microsoft.com/office/drawing/2014/main" id="{C64F8FD6-65EB-418F-859E-6E538820FD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DF3AFCC-F056-4326-BD49-F07A9EC02D2B}"/>
              </a:ext>
            </a:extLst>
          </p:cNvPr>
          <p:cNvSpPr>
            <a:spLocks noGrp="1"/>
          </p:cNvSpPr>
          <p:nvPr>
            <p:ph type="sldNum" sz="quarter" idx="12"/>
          </p:nvPr>
        </p:nvSpPr>
        <p:spPr/>
        <p:txBody>
          <a:bodyPr/>
          <a:lstStyle/>
          <a:p>
            <a:fld id="{2F70002B-DB28-4520-A569-03C3D79DDAFE}" type="slidenum">
              <a:rPr lang="zh-CN" altLang="en-US" smtClean="0"/>
              <a:t>‹#›</a:t>
            </a:fld>
            <a:endParaRPr lang="zh-CN" altLang="en-US"/>
          </a:p>
        </p:txBody>
      </p:sp>
    </p:spTree>
    <p:extLst>
      <p:ext uri="{BB962C8B-B14F-4D97-AF65-F5344CB8AC3E}">
        <p14:creationId xmlns:p14="http://schemas.microsoft.com/office/powerpoint/2010/main" val="396819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35785AE-2BDB-4DBD-BCDF-FB83387A658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47C909C-9758-4B3B-9949-61550C05901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3A8044-F538-455A-BCE8-ECDE7E136B5A}"/>
              </a:ext>
            </a:extLst>
          </p:cNvPr>
          <p:cNvSpPr>
            <a:spLocks noGrp="1"/>
          </p:cNvSpPr>
          <p:nvPr>
            <p:ph type="dt" sz="half" idx="10"/>
          </p:nvPr>
        </p:nvSpPr>
        <p:spPr/>
        <p:txBody>
          <a:bodyPr/>
          <a:lstStyle/>
          <a:p>
            <a:fld id="{1C5C6654-DB80-4FB8-8837-68C54D7D0D19}" type="datetime1">
              <a:rPr lang="zh-CN" altLang="en-US" smtClean="0"/>
              <a:t>2021/3/19</a:t>
            </a:fld>
            <a:endParaRPr lang="zh-CN" altLang="en-US"/>
          </a:p>
        </p:txBody>
      </p:sp>
      <p:sp>
        <p:nvSpPr>
          <p:cNvPr id="5" name="页脚占位符 4">
            <a:extLst>
              <a:ext uri="{FF2B5EF4-FFF2-40B4-BE49-F238E27FC236}">
                <a16:creationId xmlns:a16="http://schemas.microsoft.com/office/drawing/2014/main" id="{935C7AD0-5F9B-4467-A17F-F0AA1C95FA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3127FB-F202-405F-82B3-2F01372C8A34}"/>
              </a:ext>
            </a:extLst>
          </p:cNvPr>
          <p:cNvSpPr>
            <a:spLocks noGrp="1"/>
          </p:cNvSpPr>
          <p:nvPr>
            <p:ph type="sldNum" sz="quarter" idx="12"/>
          </p:nvPr>
        </p:nvSpPr>
        <p:spPr/>
        <p:txBody>
          <a:bodyPr/>
          <a:lstStyle/>
          <a:p>
            <a:fld id="{2F70002B-DB28-4520-A569-03C3D79DDAFE}" type="slidenum">
              <a:rPr lang="zh-CN" altLang="en-US" smtClean="0"/>
              <a:t>‹#›</a:t>
            </a:fld>
            <a:endParaRPr lang="zh-CN" altLang="en-US"/>
          </a:p>
        </p:txBody>
      </p:sp>
    </p:spTree>
    <p:extLst>
      <p:ext uri="{BB962C8B-B14F-4D97-AF65-F5344CB8AC3E}">
        <p14:creationId xmlns:p14="http://schemas.microsoft.com/office/powerpoint/2010/main" val="2715537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62877A-0EE7-496F-AE46-7E98DF3BC4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310890-13E6-4514-8F9C-5F9DF17546D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807EA96-71BB-494B-954D-E969DBF833F3}"/>
              </a:ext>
            </a:extLst>
          </p:cNvPr>
          <p:cNvSpPr>
            <a:spLocks noGrp="1"/>
          </p:cNvSpPr>
          <p:nvPr>
            <p:ph type="dt" sz="half" idx="10"/>
          </p:nvPr>
        </p:nvSpPr>
        <p:spPr/>
        <p:txBody>
          <a:bodyPr/>
          <a:lstStyle/>
          <a:p>
            <a:fld id="{683FD2FB-F7C0-490C-A277-8FB8A0E00228}" type="datetime1">
              <a:rPr lang="zh-CN" altLang="en-US" smtClean="0"/>
              <a:t>2021/3/19</a:t>
            </a:fld>
            <a:endParaRPr lang="zh-CN" altLang="en-US"/>
          </a:p>
        </p:txBody>
      </p:sp>
      <p:sp>
        <p:nvSpPr>
          <p:cNvPr id="5" name="页脚占位符 4">
            <a:extLst>
              <a:ext uri="{FF2B5EF4-FFF2-40B4-BE49-F238E27FC236}">
                <a16:creationId xmlns:a16="http://schemas.microsoft.com/office/drawing/2014/main" id="{43605B51-B836-4AE9-A6DD-052B18B587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E155A70-ECFC-4743-97B4-610CDB8AEE81}"/>
              </a:ext>
            </a:extLst>
          </p:cNvPr>
          <p:cNvSpPr>
            <a:spLocks noGrp="1"/>
          </p:cNvSpPr>
          <p:nvPr>
            <p:ph type="sldNum" sz="quarter" idx="12"/>
          </p:nvPr>
        </p:nvSpPr>
        <p:spPr/>
        <p:txBody>
          <a:bodyPr/>
          <a:lstStyle/>
          <a:p>
            <a:fld id="{2F70002B-DB28-4520-A569-03C3D79DDAFE}" type="slidenum">
              <a:rPr lang="zh-CN" altLang="en-US" smtClean="0"/>
              <a:t>‹#›</a:t>
            </a:fld>
            <a:endParaRPr lang="zh-CN" altLang="en-US"/>
          </a:p>
        </p:txBody>
      </p:sp>
    </p:spTree>
    <p:extLst>
      <p:ext uri="{BB962C8B-B14F-4D97-AF65-F5344CB8AC3E}">
        <p14:creationId xmlns:p14="http://schemas.microsoft.com/office/powerpoint/2010/main" val="3080111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5DBD2B-2D3D-437B-8748-AA5074B2B04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94AAE9D-F821-4BD6-B6C7-A9EAD7F27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E80916C-5063-4603-BBD9-92D3B9E28955}"/>
              </a:ext>
            </a:extLst>
          </p:cNvPr>
          <p:cNvSpPr>
            <a:spLocks noGrp="1"/>
          </p:cNvSpPr>
          <p:nvPr>
            <p:ph type="dt" sz="half" idx="10"/>
          </p:nvPr>
        </p:nvSpPr>
        <p:spPr/>
        <p:txBody>
          <a:bodyPr/>
          <a:lstStyle/>
          <a:p>
            <a:fld id="{2107DF5D-2303-4B14-97F4-CAC0EC1B8942}" type="datetime1">
              <a:rPr lang="zh-CN" altLang="en-US" smtClean="0"/>
              <a:t>2021/3/19</a:t>
            </a:fld>
            <a:endParaRPr lang="zh-CN" altLang="en-US"/>
          </a:p>
        </p:txBody>
      </p:sp>
      <p:sp>
        <p:nvSpPr>
          <p:cNvPr id="5" name="页脚占位符 4">
            <a:extLst>
              <a:ext uri="{FF2B5EF4-FFF2-40B4-BE49-F238E27FC236}">
                <a16:creationId xmlns:a16="http://schemas.microsoft.com/office/drawing/2014/main" id="{B67BBD59-EE1A-4E94-BDF3-2E8104842B0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BCBA59-A162-4C23-8E51-8FFEABC9BBA5}"/>
              </a:ext>
            </a:extLst>
          </p:cNvPr>
          <p:cNvSpPr>
            <a:spLocks noGrp="1"/>
          </p:cNvSpPr>
          <p:nvPr>
            <p:ph type="sldNum" sz="quarter" idx="12"/>
          </p:nvPr>
        </p:nvSpPr>
        <p:spPr/>
        <p:txBody>
          <a:bodyPr/>
          <a:lstStyle/>
          <a:p>
            <a:fld id="{2F70002B-DB28-4520-A569-03C3D79DDAFE}" type="slidenum">
              <a:rPr lang="zh-CN" altLang="en-US" smtClean="0"/>
              <a:t>‹#›</a:t>
            </a:fld>
            <a:endParaRPr lang="zh-CN" altLang="en-US"/>
          </a:p>
        </p:txBody>
      </p:sp>
    </p:spTree>
    <p:extLst>
      <p:ext uri="{BB962C8B-B14F-4D97-AF65-F5344CB8AC3E}">
        <p14:creationId xmlns:p14="http://schemas.microsoft.com/office/powerpoint/2010/main" val="4286628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AAEE2E-43FA-4D50-BF6F-F1C67539F6E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04D13D-CA18-42BA-8017-03CA6E7B950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5B3FBE7-5269-44D0-BCA2-8A2AB93B1E4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7311A66-AF76-4E39-8E40-9A3905423626}"/>
              </a:ext>
            </a:extLst>
          </p:cNvPr>
          <p:cNvSpPr>
            <a:spLocks noGrp="1"/>
          </p:cNvSpPr>
          <p:nvPr>
            <p:ph type="dt" sz="half" idx="10"/>
          </p:nvPr>
        </p:nvSpPr>
        <p:spPr/>
        <p:txBody>
          <a:bodyPr/>
          <a:lstStyle/>
          <a:p>
            <a:fld id="{05BB924B-7EF2-4181-86F7-5D915D12AF28}" type="datetime1">
              <a:rPr lang="zh-CN" altLang="en-US" smtClean="0"/>
              <a:t>2021/3/19</a:t>
            </a:fld>
            <a:endParaRPr lang="zh-CN" altLang="en-US"/>
          </a:p>
        </p:txBody>
      </p:sp>
      <p:sp>
        <p:nvSpPr>
          <p:cNvPr id="6" name="页脚占位符 5">
            <a:extLst>
              <a:ext uri="{FF2B5EF4-FFF2-40B4-BE49-F238E27FC236}">
                <a16:creationId xmlns:a16="http://schemas.microsoft.com/office/drawing/2014/main" id="{75283FB7-81C0-481C-ABE0-EB41C56E501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419D660-ADB5-4FCA-B71E-5CA8D42523E4}"/>
              </a:ext>
            </a:extLst>
          </p:cNvPr>
          <p:cNvSpPr>
            <a:spLocks noGrp="1"/>
          </p:cNvSpPr>
          <p:nvPr>
            <p:ph type="sldNum" sz="quarter" idx="12"/>
          </p:nvPr>
        </p:nvSpPr>
        <p:spPr/>
        <p:txBody>
          <a:bodyPr/>
          <a:lstStyle/>
          <a:p>
            <a:fld id="{2F70002B-DB28-4520-A569-03C3D79DDAFE}" type="slidenum">
              <a:rPr lang="zh-CN" altLang="en-US" smtClean="0"/>
              <a:t>‹#›</a:t>
            </a:fld>
            <a:endParaRPr lang="zh-CN" altLang="en-US"/>
          </a:p>
        </p:txBody>
      </p:sp>
    </p:spTree>
    <p:extLst>
      <p:ext uri="{BB962C8B-B14F-4D97-AF65-F5344CB8AC3E}">
        <p14:creationId xmlns:p14="http://schemas.microsoft.com/office/powerpoint/2010/main" val="3778080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384CE-052E-4360-8FAA-27240F555B2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24F319-337E-43B4-87FF-12D8FAD5A4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A96D6E8-AC4E-43DF-807B-CC265776E47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F4E3194-38FD-470B-AD18-C4EA7421A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FEAC566-6572-4156-A2F6-C3204F00EB8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9872956-BD4D-49A1-895D-E53DA1C7709E}"/>
              </a:ext>
            </a:extLst>
          </p:cNvPr>
          <p:cNvSpPr>
            <a:spLocks noGrp="1"/>
          </p:cNvSpPr>
          <p:nvPr>
            <p:ph type="dt" sz="half" idx="10"/>
          </p:nvPr>
        </p:nvSpPr>
        <p:spPr/>
        <p:txBody>
          <a:bodyPr/>
          <a:lstStyle/>
          <a:p>
            <a:fld id="{3DC02223-BCBF-45AD-BFA4-01E326B777B7}" type="datetime1">
              <a:rPr lang="zh-CN" altLang="en-US" smtClean="0"/>
              <a:t>2021/3/19</a:t>
            </a:fld>
            <a:endParaRPr lang="zh-CN" altLang="en-US"/>
          </a:p>
        </p:txBody>
      </p:sp>
      <p:sp>
        <p:nvSpPr>
          <p:cNvPr id="8" name="页脚占位符 7">
            <a:extLst>
              <a:ext uri="{FF2B5EF4-FFF2-40B4-BE49-F238E27FC236}">
                <a16:creationId xmlns:a16="http://schemas.microsoft.com/office/drawing/2014/main" id="{3BA130C7-1CA0-482E-958C-E19F0DB3594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4A33E8D-0E12-4246-B609-6FB42CE8C416}"/>
              </a:ext>
            </a:extLst>
          </p:cNvPr>
          <p:cNvSpPr>
            <a:spLocks noGrp="1"/>
          </p:cNvSpPr>
          <p:nvPr>
            <p:ph type="sldNum" sz="quarter" idx="12"/>
          </p:nvPr>
        </p:nvSpPr>
        <p:spPr/>
        <p:txBody>
          <a:bodyPr/>
          <a:lstStyle/>
          <a:p>
            <a:fld id="{2F70002B-DB28-4520-A569-03C3D79DDAFE}" type="slidenum">
              <a:rPr lang="zh-CN" altLang="en-US" smtClean="0"/>
              <a:t>‹#›</a:t>
            </a:fld>
            <a:endParaRPr lang="zh-CN" altLang="en-US"/>
          </a:p>
        </p:txBody>
      </p:sp>
    </p:spTree>
    <p:extLst>
      <p:ext uri="{BB962C8B-B14F-4D97-AF65-F5344CB8AC3E}">
        <p14:creationId xmlns:p14="http://schemas.microsoft.com/office/powerpoint/2010/main" val="3045274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8EF381-4303-4C8E-9555-6BB4ED58AAE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184F520-428B-414E-B985-2F8AC7BEF95C}"/>
              </a:ext>
            </a:extLst>
          </p:cNvPr>
          <p:cNvSpPr>
            <a:spLocks noGrp="1"/>
          </p:cNvSpPr>
          <p:nvPr>
            <p:ph type="dt" sz="half" idx="10"/>
          </p:nvPr>
        </p:nvSpPr>
        <p:spPr/>
        <p:txBody>
          <a:bodyPr/>
          <a:lstStyle/>
          <a:p>
            <a:fld id="{6CC96E54-52AC-48B0-AD77-E7ABBFC3760E}" type="datetime1">
              <a:rPr lang="zh-CN" altLang="en-US" smtClean="0"/>
              <a:t>2021/3/19</a:t>
            </a:fld>
            <a:endParaRPr lang="zh-CN" altLang="en-US"/>
          </a:p>
        </p:txBody>
      </p:sp>
      <p:sp>
        <p:nvSpPr>
          <p:cNvPr id="4" name="页脚占位符 3">
            <a:extLst>
              <a:ext uri="{FF2B5EF4-FFF2-40B4-BE49-F238E27FC236}">
                <a16:creationId xmlns:a16="http://schemas.microsoft.com/office/drawing/2014/main" id="{7A8C8822-E611-45FA-AD44-6C93A43695F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B45A16D-1877-4177-BCCF-3DAAE53AF31C}"/>
              </a:ext>
            </a:extLst>
          </p:cNvPr>
          <p:cNvSpPr>
            <a:spLocks noGrp="1"/>
          </p:cNvSpPr>
          <p:nvPr>
            <p:ph type="sldNum" sz="quarter" idx="12"/>
          </p:nvPr>
        </p:nvSpPr>
        <p:spPr/>
        <p:txBody>
          <a:bodyPr/>
          <a:lstStyle/>
          <a:p>
            <a:fld id="{2F70002B-DB28-4520-A569-03C3D79DDAFE}" type="slidenum">
              <a:rPr lang="zh-CN" altLang="en-US" smtClean="0"/>
              <a:t>‹#›</a:t>
            </a:fld>
            <a:endParaRPr lang="zh-CN" altLang="en-US"/>
          </a:p>
        </p:txBody>
      </p:sp>
    </p:spTree>
    <p:extLst>
      <p:ext uri="{BB962C8B-B14F-4D97-AF65-F5344CB8AC3E}">
        <p14:creationId xmlns:p14="http://schemas.microsoft.com/office/powerpoint/2010/main" val="3403100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983468D-2609-4482-A2D3-5F73CCB9E4B8}"/>
              </a:ext>
            </a:extLst>
          </p:cNvPr>
          <p:cNvSpPr>
            <a:spLocks noGrp="1"/>
          </p:cNvSpPr>
          <p:nvPr>
            <p:ph type="dt" sz="half" idx="10"/>
          </p:nvPr>
        </p:nvSpPr>
        <p:spPr/>
        <p:txBody>
          <a:bodyPr/>
          <a:lstStyle/>
          <a:p>
            <a:fld id="{21B60B62-13B1-4F0E-881C-704EC0803CFE}" type="datetime1">
              <a:rPr lang="zh-CN" altLang="en-US" smtClean="0"/>
              <a:t>2021/3/19</a:t>
            </a:fld>
            <a:endParaRPr lang="zh-CN" altLang="en-US"/>
          </a:p>
        </p:txBody>
      </p:sp>
      <p:sp>
        <p:nvSpPr>
          <p:cNvPr id="3" name="页脚占位符 2">
            <a:extLst>
              <a:ext uri="{FF2B5EF4-FFF2-40B4-BE49-F238E27FC236}">
                <a16:creationId xmlns:a16="http://schemas.microsoft.com/office/drawing/2014/main" id="{712C6DA7-F253-44DC-A35B-60108C60E9B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D9196C0-BD18-4405-863C-60D61D0817DA}"/>
              </a:ext>
            </a:extLst>
          </p:cNvPr>
          <p:cNvSpPr>
            <a:spLocks noGrp="1"/>
          </p:cNvSpPr>
          <p:nvPr>
            <p:ph type="sldNum" sz="quarter" idx="12"/>
          </p:nvPr>
        </p:nvSpPr>
        <p:spPr/>
        <p:txBody>
          <a:bodyPr/>
          <a:lstStyle/>
          <a:p>
            <a:fld id="{2F70002B-DB28-4520-A569-03C3D79DDAFE}" type="slidenum">
              <a:rPr lang="zh-CN" altLang="en-US" smtClean="0"/>
              <a:t>‹#›</a:t>
            </a:fld>
            <a:endParaRPr lang="zh-CN" altLang="en-US"/>
          </a:p>
        </p:txBody>
      </p:sp>
    </p:spTree>
    <p:extLst>
      <p:ext uri="{BB962C8B-B14F-4D97-AF65-F5344CB8AC3E}">
        <p14:creationId xmlns:p14="http://schemas.microsoft.com/office/powerpoint/2010/main" val="654089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1BC2D1-1F52-4CF1-8121-3773C2E8A27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EBB4DA-551D-4ABE-A9BF-A95C54F59F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7B86BC0-240D-4EB5-A006-2823DEE1A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4106003-193B-47D0-94A2-3532CB9B60BF}"/>
              </a:ext>
            </a:extLst>
          </p:cNvPr>
          <p:cNvSpPr>
            <a:spLocks noGrp="1"/>
          </p:cNvSpPr>
          <p:nvPr>
            <p:ph type="dt" sz="half" idx="10"/>
          </p:nvPr>
        </p:nvSpPr>
        <p:spPr/>
        <p:txBody>
          <a:bodyPr/>
          <a:lstStyle/>
          <a:p>
            <a:fld id="{3DF83853-4BC6-4388-9002-780B5662DD2C}" type="datetime1">
              <a:rPr lang="zh-CN" altLang="en-US" smtClean="0"/>
              <a:t>2021/3/19</a:t>
            </a:fld>
            <a:endParaRPr lang="zh-CN" altLang="en-US"/>
          </a:p>
        </p:txBody>
      </p:sp>
      <p:sp>
        <p:nvSpPr>
          <p:cNvPr id="6" name="页脚占位符 5">
            <a:extLst>
              <a:ext uri="{FF2B5EF4-FFF2-40B4-BE49-F238E27FC236}">
                <a16:creationId xmlns:a16="http://schemas.microsoft.com/office/drawing/2014/main" id="{CCF5311F-3575-4E9F-9B1D-E8D3C841B28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235F11F-5853-4C68-BB9F-02DA07C6050F}"/>
              </a:ext>
            </a:extLst>
          </p:cNvPr>
          <p:cNvSpPr>
            <a:spLocks noGrp="1"/>
          </p:cNvSpPr>
          <p:nvPr>
            <p:ph type="sldNum" sz="quarter" idx="12"/>
          </p:nvPr>
        </p:nvSpPr>
        <p:spPr/>
        <p:txBody>
          <a:bodyPr/>
          <a:lstStyle/>
          <a:p>
            <a:fld id="{2F70002B-DB28-4520-A569-03C3D79DDAFE}" type="slidenum">
              <a:rPr lang="zh-CN" altLang="en-US" smtClean="0"/>
              <a:t>‹#›</a:t>
            </a:fld>
            <a:endParaRPr lang="zh-CN" altLang="en-US"/>
          </a:p>
        </p:txBody>
      </p:sp>
    </p:spTree>
    <p:extLst>
      <p:ext uri="{BB962C8B-B14F-4D97-AF65-F5344CB8AC3E}">
        <p14:creationId xmlns:p14="http://schemas.microsoft.com/office/powerpoint/2010/main" val="2484459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3A2BB2-3AA7-473D-B92D-483A422CE5E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512E76B-EA6D-4BAD-B9A0-2AE24D59FE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D25927D-8128-47AB-8C98-0324F380E1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4D7E9D2-F7DF-4383-BD08-00D9A9249467}"/>
              </a:ext>
            </a:extLst>
          </p:cNvPr>
          <p:cNvSpPr>
            <a:spLocks noGrp="1"/>
          </p:cNvSpPr>
          <p:nvPr>
            <p:ph type="dt" sz="half" idx="10"/>
          </p:nvPr>
        </p:nvSpPr>
        <p:spPr/>
        <p:txBody>
          <a:bodyPr/>
          <a:lstStyle/>
          <a:p>
            <a:fld id="{89F3D595-A9D4-4D3A-A723-EF6DBAD3E3CB}" type="datetime1">
              <a:rPr lang="zh-CN" altLang="en-US" smtClean="0"/>
              <a:t>2021/3/19</a:t>
            </a:fld>
            <a:endParaRPr lang="zh-CN" altLang="en-US"/>
          </a:p>
        </p:txBody>
      </p:sp>
      <p:sp>
        <p:nvSpPr>
          <p:cNvPr id="6" name="页脚占位符 5">
            <a:extLst>
              <a:ext uri="{FF2B5EF4-FFF2-40B4-BE49-F238E27FC236}">
                <a16:creationId xmlns:a16="http://schemas.microsoft.com/office/drawing/2014/main" id="{A72192BF-AD5D-4405-8B6F-EDB72BB4F9A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35D2F8F-21A0-4565-96E4-E0D08713307B}"/>
              </a:ext>
            </a:extLst>
          </p:cNvPr>
          <p:cNvSpPr>
            <a:spLocks noGrp="1"/>
          </p:cNvSpPr>
          <p:nvPr>
            <p:ph type="sldNum" sz="quarter" idx="12"/>
          </p:nvPr>
        </p:nvSpPr>
        <p:spPr/>
        <p:txBody>
          <a:bodyPr/>
          <a:lstStyle/>
          <a:p>
            <a:fld id="{2F70002B-DB28-4520-A569-03C3D79DDAFE}" type="slidenum">
              <a:rPr lang="zh-CN" altLang="en-US" smtClean="0"/>
              <a:t>‹#›</a:t>
            </a:fld>
            <a:endParaRPr lang="zh-CN" altLang="en-US"/>
          </a:p>
        </p:txBody>
      </p:sp>
    </p:spTree>
    <p:extLst>
      <p:ext uri="{BB962C8B-B14F-4D97-AF65-F5344CB8AC3E}">
        <p14:creationId xmlns:p14="http://schemas.microsoft.com/office/powerpoint/2010/main" val="3348374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941E9BD-8EF0-479F-ADD7-B53BCDF6B2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3FB7FCB-7ECE-4100-9A21-6488A86F22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70D7960-488F-4CD4-9596-F77B2D5179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840514-D4A7-4383-82AD-B29301C71194}" type="datetime1">
              <a:rPr lang="zh-CN" altLang="en-US" smtClean="0"/>
              <a:t>2021/3/19</a:t>
            </a:fld>
            <a:endParaRPr lang="zh-CN" altLang="en-US"/>
          </a:p>
        </p:txBody>
      </p:sp>
      <p:sp>
        <p:nvSpPr>
          <p:cNvPr id="5" name="页脚占位符 4">
            <a:extLst>
              <a:ext uri="{FF2B5EF4-FFF2-40B4-BE49-F238E27FC236}">
                <a16:creationId xmlns:a16="http://schemas.microsoft.com/office/drawing/2014/main" id="{E0C7FB34-BB2D-48A5-91D7-BF1CC7C653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7A66030-FFE3-4184-B325-A3C1B7E3AE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70002B-DB28-4520-A569-03C3D79DDAFE}" type="slidenum">
              <a:rPr lang="zh-CN" altLang="en-US" smtClean="0"/>
              <a:t>‹#›</a:t>
            </a:fld>
            <a:endParaRPr lang="zh-CN" altLang="en-US"/>
          </a:p>
        </p:txBody>
      </p:sp>
    </p:spTree>
    <p:extLst>
      <p:ext uri="{BB962C8B-B14F-4D97-AF65-F5344CB8AC3E}">
        <p14:creationId xmlns:p14="http://schemas.microsoft.com/office/powerpoint/2010/main" val="3131780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wmf"/><Relationship Id="rId5" Type="http://schemas.openxmlformats.org/officeDocument/2006/relationships/oleObject" Target="../embeddings/oleObject2.bin"/><Relationship Id="rId10" Type="http://schemas.openxmlformats.org/officeDocument/2006/relationships/image" Target="../media/image23.wmf"/><Relationship Id="rId4" Type="http://schemas.openxmlformats.org/officeDocument/2006/relationships/image" Target="../media/image20.wmf"/><Relationship Id="rId9" Type="http://schemas.openxmlformats.org/officeDocument/2006/relationships/oleObject" Target="../embeddings/oleObject4.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BFBF262-9550-43DD-8FAA-1DE6BC4BF3BF}"/>
              </a:ext>
            </a:extLst>
          </p:cNvPr>
          <p:cNvSpPr/>
          <p:nvPr/>
        </p:nvSpPr>
        <p:spPr>
          <a:xfrm>
            <a:off x="0" y="6337301"/>
            <a:ext cx="12192000" cy="520699"/>
          </a:xfrm>
          <a:prstGeom prst="rect">
            <a:avLst/>
          </a:prstGeom>
          <a:solidFill>
            <a:srgbClr val="4149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25" name="组合 24">
            <a:extLst>
              <a:ext uri="{FF2B5EF4-FFF2-40B4-BE49-F238E27FC236}">
                <a16:creationId xmlns:a16="http://schemas.microsoft.com/office/drawing/2014/main" id="{C4167CDC-FCFE-4187-82BD-F117D848A8B8}"/>
              </a:ext>
            </a:extLst>
          </p:cNvPr>
          <p:cNvGrpSpPr/>
          <p:nvPr/>
        </p:nvGrpSpPr>
        <p:grpSpPr>
          <a:xfrm>
            <a:off x="4408902" y="6255915"/>
            <a:ext cx="3374196" cy="142436"/>
            <a:chOff x="3676844" y="6224606"/>
            <a:chExt cx="4857556" cy="205054"/>
          </a:xfrm>
        </p:grpSpPr>
        <p:sp>
          <p:nvSpPr>
            <p:cNvPr id="5" name="平行四边形 4">
              <a:extLst>
                <a:ext uri="{FF2B5EF4-FFF2-40B4-BE49-F238E27FC236}">
                  <a16:creationId xmlns:a16="http://schemas.microsoft.com/office/drawing/2014/main" id="{ACD39CF4-EE00-4EF0-AFF6-FA75B15E137A}"/>
                </a:ext>
              </a:extLst>
            </p:cNvPr>
            <p:cNvSpPr/>
            <p:nvPr/>
          </p:nvSpPr>
          <p:spPr>
            <a:xfrm>
              <a:off x="3676844" y="6249442"/>
              <a:ext cx="4857556" cy="180218"/>
            </a:xfrm>
            <a:prstGeom prst="parallelogram">
              <a:avLst>
                <a:gd name="adj" fmla="val 42747"/>
              </a:avLst>
            </a:prstGeom>
            <a:solidFill>
              <a:schemeClr val="bg1"/>
            </a:solidFill>
            <a:ln w="1905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a:extLst>
                <a:ext uri="{FF2B5EF4-FFF2-40B4-BE49-F238E27FC236}">
                  <a16:creationId xmlns:a16="http://schemas.microsoft.com/office/drawing/2014/main" id="{22829C85-D3B3-4FEC-BEDF-355CBF5FCD82}"/>
                </a:ext>
              </a:extLst>
            </p:cNvPr>
            <p:cNvSpPr/>
            <p:nvPr/>
          </p:nvSpPr>
          <p:spPr>
            <a:xfrm>
              <a:off x="3718560" y="6224606"/>
              <a:ext cx="4796644" cy="178795"/>
            </a:xfrm>
            <a:prstGeom prst="parallelogram">
              <a:avLst>
                <a:gd name="adj" fmla="val 42747"/>
              </a:avLst>
            </a:prstGeom>
            <a:solidFill>
              <a:srgbClr val="EDA32C"/>
            </a:solidFill>
            <a:ln w="190500" cap="rnd">
              <a:solidFill>
                <a:srgbClr val="EDA32C"/>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D7C52C8A-9F76-4858-9733-AB225ACC2050}"/>
              </a:ext>
            </a:extLst>
          </p:cNvPr>
          <p:cNvSpPr/>
          <p:nvPr/>
        </p:nvSpPr>
        <p:spPr>
          <a:xfrm>
            <a:off x="0" y="-10692"/>
            <a:ext cx="12192000" cy="520699"/>
          </a:xfrm>
          <a:prstGeom prst="rect">
            <a:avLst/>
          </a:prstGeom>
          <a:solidFill>
            <a:srgbClr val="414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5225C96F-069A-4998-B358-E463D525C4D4}"/>
              </a:ext>
            </a:extLst>
          </p:cNvPr>
          <p:cNvSpPr txBox="1"/>
          <p:nvPr/>
        </p:nvSpPr>
        <p:spPr>
          <a:xfrm>
            <a:off x="5118558" y="3992385"/>
            <a:ext cx="1675605" cy="379214"/>
          </a:xfrm>
          <a:prstGeom prst="roundRect">
            <a:avLst>
              <a:gd name="adj" fmla="val 33061"/>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solidFill>
                  <a:schemeClr val="accent1"/>
                </a:solidFill>
                <a:latin typeface="幼圆" panose="02010509060101010101" pitchFamily="49" charset="-122"/>
                <a:ea typeface="幼圆" panose="02010509060101010101" pitchFamily="49" charset="-122"/>
              </a:rPr>
              <a:t>汇报人：万浩东</a:t>
            </a:r>
          </a:p>
        </p:txBody>
      </p:sp>
      <p:sp>
        <p:nvSpPr>
          <p:cNvPr id="9" name="文本框 8">
            <a:extLst>
              <a:ext uri="{FF2B5EF4-FFF2-40B4-BE49-F238E27FC236}">
                <a16:creationId xmlns:a16="http://schemas.microsoft.com/office/drawing/2014/main" id="{2B32E973-6832-48AB-A6FE-314E0C400CAD}"/>
              </a:ext>
            </a:extLst>
          </p:cNvPr>
          <p:cNvSpPr txBox="1"/>
          <p:nvPr/>
        </p:nvSpPr>
        <p:spPr>
          <a:xfrm>
            <a:off x="4751142" y="4405589"/>
            <a:ext cx="2786574" cy="379214"/>
          </a:xfrm>
          <a:prstGeom prst="roundRect">
            <a:avLst>
              <a:gd name="adj" fmla="val 33061"/>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solidFill>
                  <a:schemeClr val="accent1"/>
                </a:solidFill>
                <a:latin typeface="幼圆" panose="02010509060101010101" pitchFamily="49" charset="-122"/>
                <a:ea typeface="幼圆" panose="02010509060101010101" pitchFamily="49" charset="-122"/>
              </a:rPr>
              <a:t>时间：</a:t>
            </a:r>
            <a:r>
              <a:rPr lang="en-US" altLang="zh-CN" sz="1400" dirty="0">
                <a:solidFill>
                  <a:schemeClr val="accent1"/>
                </a:solidFill>
                <a:latin typeface="幼圆" panose="02010509060101010101" pitchFamily="49" charset="-122"/>
                <a:ea typeface="幼圆" panose="02010509060101010101" pitchFamily="49" charset="-122"/>
              </a:rPr>
              <a:t>2021</a:t>
            </a:r>
            <a:r>
              <a:rPr lang="zh-CN" altLang="en-US" sz="1400" dirty="0">
                <a:solidFill>
                  <a:schemeClr val="accent1"/>
                </a:solidFill>
                <a:latin typeface="幼圆" panose="02010509060101010101" pitchFamily="49" charset="-122"/>
                <a:ea typeface="幼圆" panose="02010509060101010101" pitchFamily="49" charset="-122"/>
              </a:rPr>
              <a:t>年</a:t>
            </a:r>
            <a:r>
              <a:rPr lang="en-US" altLang="zh-CN" sz="1400" dirty="0">
                <a:solidFill>
                  <a:schemeClr val="accent1"/>
                </a:solidFill>
                <a:latin typeface="幼圆" panose="02010509060101010101" pitchFamily="49" charset="-122"/>
                <a:ea typeface="幼圆" panose="02010509060101010101" pitchFamily="49" charset="-122"/>
              </a:rPr>
              <a:t>3</a:t>
            </a:r>
            <a:r>
              <a:rPr lang="zh-CN" altLang="en-US" sz="1400" dirty="0">
                <a:solidFill>
                  <a:schemeClr val="accent1"/>
                </a:solidFill>
                <a:latin typeface="幼圆" panose="02010509060101010101" pitchFamily="49" charset="-122"/>
                <a:ea typeface="幼圆" panose="02010509060101010101" pitchFamily="49" charset="-122"/>
              </a:rPr>
              <a:t>月</a:t>
            </a:r>
            <a:r>
              <a:rPr lang="en-US" altLang="zh-CN" sz="1400" dirty="0">
                <a:solidFill>
                  <a:schemeClr val="accent1"/>
                </a:solidFill>
                <a:latin typeface="幼圆" panose="02010509060101010101" pitchFamily="49" charset="-122"/>
                <a:ea typeface="幼圆" panose="02010509060101010101" pitchFamily="49" charset="-122"/>
              </a:rPr>
              <a:t>14</a:t>
            </a:r>
            <a:r>
              <a:rPr lang="zh-CN" altLang="en-US" sz="1400" dirty="0">
                <a:solidFill>
                  <a:schemeClr val="accent1"/>
                </a:solidFill>
                <a:latin typeface="幼圆" panose="02010509060101010101" pitchFamily="49" charset="-122"/>
                <a:ea typeface="幼圆" panose="02010509060101010101" pitchFamily="49" charset="-122"/>
              </a:rPr>
              <a:t>日</a:t>
            </a:r>
          </a:p>
        </p:txBody>
      </p:sp>
      <p:sp>
        <p:nvSpPr>
          <p:cNvPr id="15" name="文本框 14">
            <a:extLst>
              <a:ext uri="{FF2B5EF4-FFF2-40B4-BE49-F238E27FC236}">
                <a16:creationId xmlns:a16="http://schemas.microsoft.com/office/drawing/2014/main" id="{84C985A1-D3EE-47E7-8309-D3E37407D18F}"/>
              </a:ext>
            </a:extLst>
          </p:cNvPr>
          <p:cNvSpPr txBox="1"/>
          <p:nvPr/>
        </p:nvSpPr>
        <p:spPr>
          <a:xfrm>
            <a:off x="1148264" y="2737264"/>
            <a:ext cx="9992330"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800" spc="300" dirty="0">
                <a:solidFill>
                  <a:schemeClr val="accent1"/>
                </a:solidFill>
                <a:latin typeface="幼圆" panose="02010509060101010101" pitchFamily="49" charset="-122"/>
                <a:ea typeface="幼圆" panose="02010509060101010101" pitchFamily="49" charset="-122"/>
              </a:rPr>
              <a:t>强化学习简介及其在通信中的应用</a:t>
            </a:r>
          </a:p>
        </p:txBody>
      </p:sp>
      <p:sp>
        <p:nvSpPr>
          <p:cNvPr id="17" name="椭圆 16">
            <a:extLst>
              <a:ext uri="{FF2B5EF4-FFF2-40B4-BE49-F238E27FC236}">
                <a16:creationId xmlns:a16="http://schemas.microsoft.com/office/drawing/2014/main" id="{EEE346FC-6C17-4732-A254-C9D82CA8D539}"/>
              </a:ext>
            </a:extLst>
          </p:cNvPr>
          <p:cNvSpPr/>
          <p:nvPr/>
        </p:nvSpPr>
        <p:spPr>
          <a:xfrm>
            <a:off x="5003392" y="4049678"/>
            <a:ext cx="269668" cy="269668"/>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18" name="Freeform 105">
            <a:extLst>
              <a:ext uri="{FF2B5EF4-FFF2-40B4-BE49-F238E27FC236}">
                <a16:creationId xmlns:a16="http://schemas.microsoft.com/office/drawing/2014/main" id="{B90AE814-6515-4EBE-A96C-166D0BE29BD7}"/>
              </a:ext>
            </a:extLst>
          </p:cNvPr>
          <p:cNvSpPr>
            <a:spLocks noEditPoints="1"/>
          </p:cNvSpPr>
          <p:nvPr/>
        </p:nvSpPr>
        <p:spPr bwMode="auto">
          <a:xfrm>
            <a:off x="5049215" y="4110795"/>
            <a:ext cx="189536" cy="133267"/>
          </a:xfrm>
          <a:custGeom>
            <a:avLst/>
            <a:gdLst>
              <a:gd name="T0" fmla="*/ 256 w 256"/>
              <a:gd name="T1" fmla="*/ 172 h 180"/>
              <a:gd name="T2" fmla="*/ 256 w 256"/>
              <a:gd name="T3" fmla="*/ 172 h 180"/>
              <a:gd name="T4" fmla="*/ 248 w 256"/>
              <a:gd name="T5" fmla="*/ 180 h 180"/>
              <a:gd name="T6" fmla="*/ 189 w 256"/>
              <a:gd name="T7" fmla="*/ 180 h 180"/>
              <a:gd name="T8" fmla="*/ 196 w 256"/>
              <a:gd name="T9" fmla="*/ 170 h 180"/>
              <a:gd name="T10" fmla="*/ 196 w 256"/>
              <a:gd name="T11" fmla="*/ 170 h 180"/>
              <a:gd name="T12" fmla="*/ 196 w 256"/>
              <a:gd name="T13" fmla="*/ 170 h 180"/>
              <a:gd name="T14" fmla="*/ 170 w 256"/>
              <a:gd name="T15" fmla="*/ 121 h 180"/>
              <a:gd name="T16" fmla="*/ 152 w 256"/>
              <a:gd name="T17" fmla="*/ 115 h 180"/>
              <a:gd name="T18" fmla="*/ 152 w 256"/>
              <a:gd name="T19" fmla="*/ 100 h 180"/>
              <a:gd name="T20" fmla="*/ 144 w 256"/>
              <a:gd name="T21" fmla="*/ 80 h 180"/>
              <a:gd name="T22" fmla="*/ 139 w 256"/>
              <a:gd name="T23" fmla="*/ 72 h 180"/>
              <a:gd name="T24" fmla="*/ 141 w 256"/>
              <a:gd name="T25" fmla="*/ 59 h 180"/>
              <a:gd name="T26" fmla="*/ 140 w 256"/>
              <a:gd name="T27" fmla="*/ 42 h 180"/>
              <a:gd name="T28" fmla="*/ 171 w 256"/>
              <a:gd name="T29" fmla="*/ 16 h 180"/>
              <a:gd name="T30" fmla="*/ 202 w 256"/>
              <a:gd name="T31" fmla="*/ 42 h 180"/>
              <a:gd name="T32" fmla="*/ 200 w 256"/>
              <a:gd name="T33" fmla="*/ 59 h 180"/>
              <a:gd name="T34" fmla="*/ 203 w 256"/>
              <a:gd name="T35" fmla="*/ 72 h 180"/>
              <a:gd name="T36" fmla="*/ 198 w 256"/>
              <a:gd name="T37" fmla="*/ 80 h 180"/>
              <a:gd name="T38" fmla="*/ 189 w 256"/>
              <a:gd name="T39" fmla="*/ 100 h 180"/>
              <a:gd name="T40" fmla="*/ 190 w 256"/>
              <a:gd name="T41" fmla="*/ 115 h 180"/>
              <a:gd name="T42" fmla="*/ 210 w 256"/>
              <a:gd name="T43" fmla="*/ 124 h 180"/>
              <a:gd name="T44" fmla="*/ 235 w 256"/>
              <a:gd name="T45" fmla="*/ 133 h 180"/>
              <a:gd name="T46" fmla="*/ 256 w 256"/>
              <a:gd name="T47" fmla="*/ 172 h 180"/>
              <a:gd name="T48" fmla="*/ 136 w 256"/>
              <a:gd name="T49" fmla="*/ 119 h 180"/>
              <a:gd name="T50" fmla="*/ 164 w 256"/>
              <a:gd name="T51" fmla="*/ 128 h 180"/>
              <a:gd name="T52" fmla="*/ 187 w 256"/>
              <a:gd name="T53" fmla="*/ 171 h 180"/>
              <a:gd name="T54" fmla="*/ 187 w 256"/>
              <a:gd name="T55" fmla="*/ 171 h 180"/>
              <a:gd name="T56" fmla="*/ 187 w 256"/>
              <a:gd name="T57" fmla="*/ 171 h 180"/>
              <a:gd name="T58" fmla="*/ 178 w 256"/>
              <a:gd name="T59" fmla="*/ 180 h 180"/>
              <a:gd name="T60" fmla="*/ 9 w 256"/>
              <a:gd name="T61" fmla="*/ 180 h 180"/>
              <a:gd name="T62" fmla="*/ 0 w 256"/>
              <a:gd name="T63" fmla="*/ 171 h 180"/>
              <a:gd name="T64" fmla="*/ 0 w 256"/>
              <a:gd name="T65" fmla="*/ 171 h 180"/>
              <a:gd name="T66" fmla="*/ 0 w 256"/>
              <a:gd name="T67" fmla="*/ 171 h 180"/>
              <a:gd name="T68" fmla="*/ 24 w 256"/>
              <a:gd name="T69" fmla="*/ 128 h 180"/>
              <a:gd name="T70" fmla="*/ 51 w 256"/>
              <a:gd name="T71" fmla="*/ 119 h 180"/>
              <a:gd name="T72" fmla="*/ 73 w 256"/>
              <a:gd name="T73" fmla="*/ 109 h 180"/>
              <a:gd name="T74" fmla="*/ 73 w 256"/>
              <a:gd name="T75" fmla="*/ 92 h 180"/>
              <a:gd name="T76" fmla="*/ 64 w 256"/>
              <a:gd name="T77" fmla="*/ 70 h 180"/>
              <a:gd name="T78" fmla="*/ 58 w 256"/>
              <a:gd name="T79" fmla="*/ 62 h 180"/>
              <a:gd name="T80" fmla="*/ 61 w 256"/>
              <a:gd name="T81" fmla="*/ 47 h 180"/>
              <a:gd name="T82" fmla="*/ 60 w 256"/>
              <a:gd name="T83" fmla="*/ 28 h 180"/>
              <a:gd name="T84" fmla="*/ 94 w 256"/>
              <a:gd name="T85" fmla="*/ 0 h 180"/>
              <a:gd name="T86" fmla="*/ 127 w 256"/>
              <a:gd name="T87" fmla="*/ 28 h 180"/>
              <a:gd name="T88" fmla="*/ 126 w 256"/>
              <a:gd name="T89" fmla="*/ 47 h 180"/>
              <a:gd name="T90" fmla="*/ 129 w 256"/>
              <a:gd name="T91" fmla="*/ 62 h 180"/>
              <a:gd name="T92" fmla="*/ 123 w 256"/>
              <a:gd name="T93" fmla="*/ 70 h 180"/>
              <a:gd name="T94" fmla="*/ 114 w 256"/>
              <a:gd name="T95" fmla="*/ 92 h 180"/>
              <a:gd name="T96" fmla="*/ 114 w 256"/>
              <a:gd name="T97" fmla="*/ 109 h 180"/>
              <a:gd name="T98" fmla="*/ 136 w 256"/>
              <a:gd name="T99" fmla="*/ 11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6" h="180">
                <a:moveTo>
                  <a:pt x="256" y="172"/>
                </a:moveTo>
                <a:cubicBezTo>
                  <a:pt x="256" y="172"/>
                  <a:pt x="256" y="172"/>
                  <a:pt x="256" y="172"/>
                </a:cubicBezTo>
                <a:cubicBezTo>
                  <a:pt x="256" y="176"/>
                  <a:pt x="252" y="180"/>
                  <a:pt x="248" y="180"/>
                </a:cubicBezTo>
                <a:cubicBezTo>
                  <a:pt x="189" y="180"/>
                  <a:pt x="189" y="180"/>
                  <a:pt x="189" y="180"/>
                </a:cubicBezTo>
                <a:cubicBezTo>
                  <a:pt x="193" y="179"/>
                  <a:pt x="196" y="175"/>
                  <a:pt x="196" y="170"/>
                </a:cubicBezTo>
                <a:cubicBezTo>
                  <a:pt x="196" y="170"/>
                  <a:pt x="196" y="170"/>
                  <a:pt x="196" y="170"/>
                </a:cubicBezTo>
                <a:cubicBezTo>
                  <a:pt x="196" y="170"/>
                  <a:pt x="196" y="170"/>
                  <a:pt x="196" y="170"/>
                </a:cubicBezTo>
                <a:cubicBezTo>
                  <a:pt x="196" y="170"/>
                  <a:pt x="196" y="134"/>
                  <a:pt x="170" y="121"/>
                </a:cubicBezTo>
                <a:cubicBezTo>
                  <a:pt x="159" y="116"/>
                  <a:pt x="158" y="117"/>
                  <a:pt x="152" y="115"/>
                </a:cubicBezTo>
                <a:cubicBezTo>
                  <a:pt x="152" y="100"/>
                  <a:pt x="152" y="100"/>
                  <a:pt x="152" y="100"/>
                </a:cubicBezTo>
                <a:cubicBezTo>
                  <a:pt x="152" y="100"/>
                  <a:pt x="146" y="95"/>
                  <a:pt x="144" y="80"/>
                </a:cubicBezTo>
                <a:cubicBezTo>
                  <a:pt x="141" y="81"/>
                  <a:pt x="139" y="76"/>
                  <a:pt x="139" y="72"/>
                </a:cubicBezTo>
                <a:cubicBezTo>
                  <a:pt x="139" y="69"/>
                  <a:pt x="137" y="58"/>
                  <a:pt x="141" y="59"/>
                </a:cubicBezTo>
                <a:cubicBezTo>
                  <a:pt x="141" y="52"/>
                  <a:pt x="140" y="45"/>
                  <a:pt x="140" y="42"/>
                </a:cubicBezTo>
                <a:cubicBezTo>
                  <a:pt x="141" y="30"/>
                  <a:pt x="153" y="17"/>
                  <a:pt x="171" y="16"/>
                </a:cubicBezTo>
                <a:cubicBezTo>
                  <a:pt x="192" y="17"/>
                  <a:pt x="201" y="30"/>
                  <a:pt x="202" y="42"/>
                </a:cubicBezTo>
                <a:cubicBezTo>
                  <a:pt x="202" y="45"/>
                  <a:pt x="201" y="52"/>
                  <a:pt x="200" y="59"/>
                </a:cubicBezTo>
                <a:cubicBezTo>
                  <a:pt x="205" y="58"/>
                  <a:pt x="203" y="69"/>
                  <a:pt x="203" y="72"/>
                </a:cubicBezTo>
                <a:cubicBezTo>
                  <a:pt x="203" y="76"/>
                  <a:pt x="201" y="81"/>
                  <a:pt x="198" y="80"/>
                </a:cubicBezTo>
                <a:cubicBezTo>
                  <a:pt x="196" y="95"/>
                  <a:pt x="189" y="100"/>
                  <a:pt x="189" y="100"/>
                </a:cubicBezTo>
                <a:cubicBezTo>
                  <a:pt x="190" y="115"/>
                  <a:pt x="190" y="115"/>
                  <a:pt x="190" y="115"/>
                </a:cubicBezTo>
                <a:cubicBezTo>
                  <a:pt x="190" y="115"/>
                  <a:pt x="193" y="117"/>
                  <a:pt x="210" y="124"/>
                </a:cubicBezTo>
                <a:cubicBezTo>
                  <a:pt x="226" y="131"/>
                  <a:pt x="221" y="126"/>
                  <a:pt x="235" y="133"/>
                </a:cubicBezTo>
                <a:cubicBezTo>
                  <a:pt x="256" y="143"/>
                  <a:pt x="256" y="172"/>
                  <a:pt x="256" y="172"/>
                </a:cubicBezTo>
                <a:close/>
                <a:moveTo>
                  <a:pt x="136" y="119"/>
                </a:moveTo>
                <a:cubicBezTo>
                  <a:pt x="155" y="126"/>
                  <a:pt x="149" y="121"/>
                  <a:pt x="164" y="128"/>
                </a:cubicBezTo>
                <a:cubicBezTo>
                  <a:pt x="187" y="140"/>
                  <a:pt x="187" y="171"/>
                  <a:pt x="187" y="171"/>
                </a:cubicBezTo>
                <a:cubicBezTo>
                  <a:pt x="187" y="171"/>
                  <a:pt x="187" y="171"/>
                  <a:pt x="187" y="171"/>
                </a:cubicBezTo>
                <a:cubicBezTo>
                  <a:pt x="187" y="171"/>
                  <a:pt x="187" y="171"/>
                  <a:pt x="187" y="171"/>
                </a:cubicBezTo>
                <a:cubicBezTo>
                  <a:pt x="187" y="176"/>
                  <a:pt x="183" y="180"/>
                  <a:pt x="178" y="180"/>
                </a:cubicBezTo>
                <a:cubicBezTo>
                  <a:pt x="9" y="180"/>
                  <a:pt x="9" y="180"/>
                  <a:pt x="9" y="180"/>
                </a:cubicBezTo>
                <a:cubicBezTo>
                  <a:pt x="4" y="180"/>
                  <a:pt x="0" y="176"/>
                  <a:pt x="0" y="171"/>
                </a:cubicBezTo>
                <a:cubicBezTo>
                  <a:pt x="0" y="171"/>
                  <a:pt x="0" y="171"/>
                  <a:pt x="0" y="171"/>
                </a:cubicBezTo>
                <a:cubicBezTo>
                  <a:pt x="0" y="171"/>
                  <a:pt x="0" y="171"/>
                  <a:pt x="0" y="171"/>
                </a:cubicBezTo>
                <a:cubicBezTo>
                  <a:pt x="0" y="171"/>
                  <a:pt x="0" y="140"/>
                  <a:pt x="24" y="128"/>
                </a:cubicBezTo>
                <a:cubicBezTo>
                  <a:pt x="38" y="121"/>
                  <a:pt x="33" y="127"/>
                  <a:pt x="51" y="119"/>
                </a:cubicBezTo>
                <a:cubicBezTo>
                  <a:pt x="69" y="112"/>
                  <a:pt x="73" y="109"/>
                  <a:pt x="73" y="109"/>
                </a:cubicBezTo>
                <a:cubicBezTo>
                  <a:pt x="73" y="92"/>
                  <a:pt x="73" y="92"/>
                  <a:pt x="73" y="92"/>
                </a:cubicBezTo>
                <a:cubicBezTo>
                  <a:pt x="73" y="92"/>
                  <a:pt x="66" y="87"/>
                  <a:pt x="64" y="70"/>
                </a:cubicBezTo>
                <a:cubicBezTo>
                  <a:pt x="60" y="72"/>
                  <a:pt x="59" y="65"/>
                  <a:pt x="58" y="62"/>
                </a:cubicBezTo>
                <a:cubicBezTo>
                  <a:pt x="58" y="58"/>
                  <a:pt x="56" y="46"/>
                  <a:pt x="61" y="47"/>
                </a:cubicBezTo>
                <a:cubicBezTo>
                  <a:pt x="60" y="39"/>
                  <a:pt x="59" y="32"/>
                  <a:pt x="60" y="28"/>
                </a:cubicBezTo>
                <a:cubicBezTo>
                  <a:pt x="61" y="15"/>
                  <a:pt x="74" y="1"/>
                  <a:pt x="94" y="0"/>
                </a:cubicBezTo>
                <a:cubicBezTo>
                  <a:pt x="117" y="1"/>
                  <a:pt x="126" y="15"/>
                  <a:pt x="127" y="28"/>
                </a:cubicBezTo>
                <a:cubicBezTo>
                  <a:pt x="128" y="32"/>
                  <a:pt x="127" y="39"/>
                  <a:pt x="126" y="47"/>
                </a:cubicBezTo>
                <a:cubicBezTo>
                  <a:pt x="131" y="46"/>
                  <a:pt x="129" y="58"/>
                  <a:pt x="129" y="62"/>
                </a:cubicBezTo>
                <a:cubicBezTo>
                  <a:pt x="128" y="65"/>
                  <a:pt x="127" y="72"/>
                  <a:pt x="123" y="70"/>
                </a:cubicBezTo>
                <a:cubicBezTo>
                  <a:pt x="121" y="87"/>
                  <a:pt x="114" y="92"/>
                  <a:pt x="114" y="92"/>
                </a:cubicBezTo>
                <a:cubicBezTo>
                  <a:pt x="114" y="109"/>
                  <a:pt x="114" y="109"/>
                  <a:pt x="114" y="109"/>
                </a:cubicBezTo>
                <a:cubicBezTo>
                  <a:pt x="114" y="109"/>
                  <a:pt x="118" y="111"/>
                  <a:pt x="136" y="119"/>
                </a:cubicBezTo>
              </a:path>
            </a:pathLst>
          </a:custGeom>
          <a:solidFill>
            <a:schemeClr val="accent1"/>
          </a:solidFill>
          <a:ln w="9525">
            <a:noFill/>
          </a:ln>
        </p:spPr>
        <p:txBody>
          <a:bodyPr vert="horz" wrap="square" lIns="38100" tIns="19050" rIns="38100" bIns="19050" numCol="1" anchor="t" anchorCtr="0" compatLnSpc="1">
            <a:prstTxWarp prst="textNoShape">
              <a:avLst/>
            </a:prstTxWarp>
          </a:bodyPr>
          <a:lstStyle/>
          <a:p>
            <a:endParaRPr lang="en-US" sz="750">
              <a:solidFill>
                <a:schemeClr val="accent1"/>
              </a:solidFill>
            </a:endParaRPr>
          </a:p>
        </p:txBody>
      </p:sp>
      <p:sp>
        <p:nvSpPr>
          <p:cNvPr id="22" name="文本框 21">
            <a:extLst>
              <a:ext uri="{FF2B5EF4-FFF2-40B4-BE49-F238E27FC236}">
                <a16:creationId xmlns:a16="http://schemas.microsoft.com/office/drawing/2014/main" id="{D768DF1B-2F65-4931-A829-C544387D4094}"/>
              </a:ext>
            </a:extLst>
          </p:cNvPr>
          <p:cNvSpPr txBox="1"/>
          <p:nvPr/>
        </p:nvSpPr>
        <p:spPr>
          <a:xfrm>
            <a:off x="4662821" y="6164779"/>
            <a:ext cx="2587077" cy="306467"/>
          </a:xfrm>
          <a:prstGeom prst="round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solidFill>
                  <a:schemeClr val="bg1"/>
                </a:solidFill>
                <a:latin typeface="幼圆" panose="02010509060101010101" pitchFamily="49" charset="-122"/>
                <a:ea typeface="幼圆" panose="02010509060101010101" pitchFamily="49" charset="-122"/>
              </a:rPr>
              <a:t>西安电子科技大学通信工程学院</a:t>
            </a:r>
          </a:p>
        </p:txBody>
      </p:sp>
      <p:sp>
        <p:nvSpPr>
          <p:cNvPr id="48" name="iconfont-1180-866573">
            <a:extLst>
              <a:ext uri="{FF2B5EF4-FFF2-40B4-BE49-F238E27FC236}">
                <a16:creationId xmlns:a16="http://schemas.microsoft.com/office/drawing/2014/main" id="{0927ABE3-5C0F-4F30-A7D4-4E9C6E80E1A1}"/>
              </a:ext>
            </a:extLst>
          </p:cNvPr>
          <p:cNvSpPr>
            <a:spLocks noChangeAspect="1"/>
          </p:cNvSpPr>
          <p:nvPr/>
        </p:nvSpPr>
        <p:spPr bwMode="auto">
          <a:xfrm>
            <a:off x="5003392" y="4499623"/>
            <a:ext cx="269668" cy="269668"/>
          </a:xfrm>
          <a:custGeom>
            <a:avLst/>
            <a:gdLst>
              <a:gd name="T0" fmla="*/ 4528 w 9055"/>
              <a:gd name="T1" fmla="*/ 9054 h 9054"/>
              <a:gd name="T2" fmla="*/ 0 w 9055"/>
              <a:gd name="T3" fmla="*/ 4527 h 9054"/>
              <a:gd name="T4" fmla="*/ 4528 w 9055"/>
              <a:gd name="T5" fmla="*/ 0 h 9054"/>
              <a:gd name="T6" fmla="*/ 9055 w 9055"/>
              <a:gd name="T7" fmla="*/ 4527 h 9054"/>
              <a:gd name="T8" fmla="*/ 4528 w 9055"/>
              <a:gd name="T9" fmla="*/ 9054 h 9054"/>
              <a:gd name="T10" fmla="*/ 4528 w 9055"/>
              <a:gd name="T11" fmla="*/ 639 h 9054"/>
              <a:gd name="T12" fmla="*/ 640 w 9055"/>
              <a:gd name="T13" fmla="*/ 4527 h 9054"/>
              <a:gd name="T14" fmla="*/ 4528 w 9055"/>
              <a:gd name="T15" fmla="*/ 8415 h 9054"/>
              <a:gd name="T16" fmla="*/ 8416 w 9055"/>
              <a:gd name="T17" fmla="*/ 4527 h 9054"/>
              <a:gd name="T18" fmla="*/ 4528 w 9055"/>
              <a:gd name="T19" fmla="*/ 639 h 9054"/>
              <a:gd name="T20" fmla="*/ 6104 w 9055"/>
              <a:gd name="T21" fmla="*/ 6695 h 9054"/>
              <a:gd name="T22" fmla="*/ 5878 w 9055"/>
              <a:gd name="T23" fmla="*/ 6601 h 9054"/>
              <a:gd name="T24" fmla="*/ 4142 w 9055"/>
              <a:gd name="T25" fmla="*/ 4865 h 9054"/>
              <a:gd name="T26" fmla="*/ 4048 w 9055"/>
              <a:gd name="T27" fmla="*/ 4639 h 9054"/>
              <a:gd name="T28" fmla="*/ 4048 w 9055"/>
              <a:gd name="T29" fmla="*/ 2515 h 9054"/>
              <a:gd name="T30" fmla="*/ 4368 w 9055"/>
              <a:gd name="T31" fmla="*/ 2195 h 9054"/>
              <a:gd name="T32" fmla="*/ 4688 w 9055"/>
              <a:gd name="T33" fmla="*/ 2515 h 9054"/>
              <a:gd name="T34" fmla="*/ 4688 w 9055"/>
              <a:gd name="T35" fmla="*/ 4507 h 9054"/>
              <a:gd name="T36" fmla="*/ 6330 w 9055"/>
              <a:gd name="T37" fmla="*/ 6149 h 9054"/>
              <a:gd name="T38" fmla="*/ 6330 w 9055"/>
              <a:gd name="T39" fmla="*/ 6601 h 9054"/>
              <a:gd name="T40" fmla="*/ 6104 w 9055"/>
              <a:gd name="T41" fmla="*/ 6695 h 9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55" h="9054">
                <a:moveTo>
                  <a:pt x="4528" y="9054"/>
                </a:moveTo>
                <a:cubicBezTo>
                  <a:pt x="2060" y="9054"/>
                  <a:pt x="0" y="6995"/>
                  <a:pt x="0" y="4527"/>
                </a:cubicBezTo>
                <a:cubicBezTo>
                  <a:pt x="0" y="2059"/>
                  <a:pt x="2060" y="0"/>
                  <a:pt x="4528" y="0"/>
                </a:cubicBezTo>
                <a:cubicBezTo>
                  <a:pt x="6995" y="0"/>
                  <a:pt x="9055" y="2059"/>
                  <a:pt x="9055" y="4527"/>
                </a:cubicBezTo>
                <a:cubicBezTo>
                  <a:pt x="9055" y="6995"/>
                  <a:pt x="6995" y="9054"/>
                  <a:pt x="4528" y="9054"/>
                </a:cubicBezTo>
                <a:close/>
                <a:moveTo>
                  <a:pt x="4528" y="639"/>
                </a:moveTo>
                <a:cubicBezTo>
                  <a:pt x="2408" y="639"/>
                  <a:pt x="640" y="2408"/>
                  <a:pt x="640" y="4527"/>
                </a:cubicBezTo>
                <a:cubicBezTo>
                  <a:pt x="640" y="6646"/>
                  <a:pt x="2408" y="8415"/>
                  <a:pt x="4528" y="8415"/>
                </a:cubicBezTo>
                <a:cubicBezTo>
                  <a:pt x="6647" y="8415"/>
                  <a:pt x="8416" y="6646"/>
                  <a:pt x="8416" y="4527"/>
                </a:cubicBezTo>
                <a:cubicBezTo>
                  <a:pt x="8416" y="2408"/>
                  <a:pt x="6647" y="639"/>
                  <a:pt x="4528" y="639"/>
                </a:cubicBezTo>
                <a:close/>
                <a:moveTo>
                  <a:pt x="6104" y="6695"/>
                </a:moveTo>
                <a:cubicBezTo>
                  <a:pt x="6022" y="6695"/>
                  <a:pt x="5941" y="6664"/>
                  <a:pt x="5878" y="6601"/>
                </a:cubicBezTo>
                <a:lnTo>
                  <a:pt x="4142" y="4865"/>
                </a:lnTo>
                <a:cubicBezTo>
                  <a:pt x="4082" y="4805"/>
                  <a:pt x="4048" y="4724"/>
                  <a:pt x="4048" y="4639"/>
                </a:cubicBezTo>
                <a:lnTo>
                  <a:pt x="4048" y="2515"/>
                </a:lnTo>
                <a:cubicBezTo>
                  <a:pt x="4048" y="2338"/>
                  <a:pt x="4192" y="2195"/>
                  <a:pt x="4368" y="2195"/>
                </a:cubicBezTo>
                <a:cubicBezTo>
                  <a:pt x="4545" y="2195"/>
                  <a:pt x="4688" y="2338"/>
                  <a:pt x="4688" y="2515"/>
                </a:cubicBezTo>
                <a:lnTo>
                  <a:pt x="4688" y="4507"/>
                </a:lnTo>
                <a:lnTo>
                  <a:pt x="6330" y="6149"/>
                </a:lnTo>
                <a:cubicBezTo>
                  <a:pt x="6455" y="6274"/>
                  <a:pt x="6455" y="6477"/>
                  <a:pt x="6330" y="6601"/>
                </a:cubicBezTo>
                <a:cubicBezTo>
                  <a:pt x="6268" y="6664"/>
                  <a:pt x="6186" y="6695"/>
                  <a:pt x="6104" y="6695"/>
                </a:cubicBezTo>
                <a:close/>
              </a:path>
            </a:pathLst>
          </a:custGeom>
          <a:solidFill>
            <a:schemeClr val="accent1"/>
          </a:solidFill>
          <a:ln>
            <a:noFill/>
          </a:ln>
        </p:spPr>
      </p:sp>
      <p:sp>
        <p:nvSpPr>
          <p:cNvPr id="2" name="灯片编号占位符 1">
            <a:extLst>
              <a:ext uri="{FF2B5EF4-FFF2-40B4-BE49-F238E27FC236}">
                <a16:creationId xmlns:a16="http://schemas.microsoft.com/office/drawing/2014/main" id="{8E0F2AED-C05D-4D87-BD8D-6BB0EF6337D4}"/>
              </a:ext>
            </a:extLst>
          </p:cNvPr>
          <p:cNvSpPr>
            <a:spLocks noGrp="1"/>
          </p:cNvSpPr>
          <p:nvPr>
            <p:ph type="sldNum" sz="quarter" idx="12"/>
          </p:nvPr>
        </p:nvSpPr>
        <p:spPr/>
        <p:txBody>
          <a:bodyPr/>
          <a:lstStyle/>
          <a:p>
            <a:fld id="{2F70002B-DB28-4520-A569-03C3D79DDAFE}" type="slidenum">
              <a:rPr lang="zh-CN" altLang="en-US" smtClean="0"/>
              <a:t>1</a:t>
            </a:fld>
            <a:endParaRPr lang="zh-CN" altLang="en-US"/>
          </a:p>
        </p:txBody>
      </p:sp>
    </p:spTree>
    <p:custDataLst>
      <p:tags r:id="rId1"/>
    </p:custDataLst>
    <p:extLst>
      <p:ext uri="{BB962C8B-B14F-4D97-AF65-F5344CB8AC3E}">
        <p14:creationId xmlns:p14="http://schemas.microsoft.com/office/powerpoint/2010/main" val="1727148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圆角 42">
            <a:extLst>
              <a:ext uri="{FF2B5EF4-FFF2-40B4-BE49-F238E27FC236}">
                <a16:creationId xmlns:a16="http://schemas.microsoft.com/office/drawing/2014/main" id="{2BD6A15B-958E-474B-8732-22679C8E6A99}"/>
              </a:ext>
            </a:extLst>
          </p:cNvPr>
          <p:cNvSpPr/>
          <p:nvPr/>
        </p:nvSpPr>
        <p:spPr>
          <a:xfrm rot="2700000" flipH="1">
            <a:off x="-362154" y="502441"/>
            <a:ext cx="724306" cy="7247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45" name="文本框 44">
            <a:extLst>
              <a:ext uri="{FF2B5EF4-FFF2-40B4-BE49-F238E27FC236}">
                <a16:creationId xmlns:a16="http://schemas.microsoft.com/office/drawing/2014/main" id="{0E67EC7F-A1F4-426E-A447-069A8DFC4D31}"/>
              </a:ext>
            </a:extLst>
          </p:cNvPr>
          <p:cNvSpPr txBox="1"/>
          <p:nvPr/>
        </p:nvSpPr>
        <p:spPr>
          <a:xfrm>
            <a:off x="512326" y="497235"/>
            <a:ext cx="3426179" cy="584775"/>
          </a:xfrm>
          <a:prstGeom prst="rect">
            <a:avLst/>
          </a:prstGeom>
          <a:noFill/>
        </p:spPr>
        <p:txBody>
          <a:bodyPr wrap="square" rtlCol="0">
            <a:spAutoFit/>
          </a:bodyPr>
          <a:lstStyle/>
          <a:p>
            <a:pPr lvl="0">
              <a:defRPr/>
            </a:pPr>
            <a:r>
              <a:rPr lang="en-US" altLang="zh-CN" sz="3200" dirty="0">
                <a:solidFill>
                  <a:schemeClr val="accent1"/>
                </a:solidFill>
                <a:latin typeface="幼圆" panose="02010509060101010101" pitchFamily="49" charset="-122"/>
                <a:ea typeface="幼圆" panose="02010509060101010101" pitchFamily="49" charset="-122"/>
              </a:rPr>
              <a:t>02 </a:t>
            </a:r>
            <a:r>
              <a:rPr lang="zh-CN" altLang="en-US" sz="3200" dirty="0">
                <a:solidFill>
                  <a:schemeClr val="accent1"/>
                </a:solidFill>
                <a:latin typeface="幼圆" panose="02010509060101010101" pitchFamily="49" charset="-122"/>
                <a:ea typeface="幼圆" panose="02010509060101010101" pitchFamily="49" charset="-122"/>
              </a:rPr>
              <a:t>强化学习简介</a:t>
            </a:r>
          </a:p>
        </p:txBody>
      </p:sp>
      <p:sp>
        <p:nvSpPr>
          <p:cNvPr id="4" name="文本框 3">
            <a:extLst>
              <a:ext uri="{FF2B5EF4-FFF2-40B4-BE49-F238E27FC236}">
                <a16:creationId xmlns:a16="http://schemas.microsoft.com/office/drawing/2014/main" id="{6AF49301-39B1-42C1-8E91-C5B741AFAF21}"/>
              </a:ext>
            </a:extLst>
          </p:cNvPr>
          <p:cNvSpPr txBox="1"/>
          <p:nvPr/>
        </p:nvSpPr>
        <p:spPr>
          <a:xfrm>
            <a:off x="512326" y="1266940"/>
            <a:ext cx="6307115"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2.4 </a:t>
            </a:r>
            <a:r>
              <a:rPr lang="zh-CN" altLang="en-US" sz="2000" dirty="0">
                <a:latin typeface="微软雅黑" panose="020B0503020204020204" pitchFamily="34" charset="-122"/>
                <a:ea typeface="微软雅黑" panose="020B0503020204020204" pitchFamily="34" charset="-122"/>
              </a:rPr>
              <a:t>马尔可夫决策过程</a:t>
            </a:r>
          </a:p>
        </p:txBody>
      </p:sp>
      <p:pic>
        <p:nvPicPr>
          <p:cNvPr id="2" name="图片 1">
            <a:extLst>
              <a:ext uri="{FF2B5EF4-FFF2-40B4-BE49-F238E27FC236}">
                <a16:creationId xmlns:a16="http://schemas.microsoft.com/office/drawing/2014/main" id="{8E492236-D5FD-43EA-957D-779E42AE40C2}"/>
              </a:ext>
            </a:extLst>
          </p:cNvPr>
          <p:cNvPicPr>
            <a:picLocks noChangeAspect="1"/>
          </p:cNvPicPr>
          <p:nvPr/>
        </p:nvPicPr>
        <p:blipFill>
          <a:blip r:embed="rId3"/>
          <a:stretch>
            <a:fillRect/>
          </a:stretch>
        </p:blipFill>
        <p:spPr>
          <a:xfrm>
            <a:off x="301926" y="2301089"/>
            <a:ext cx="7273158" cy="3066554"/>
          </a:xfrm>
          <a:prstGeom prst="rect">
            <a:avLst/>
          </a:prstGeom>
        </p:spPr>
      </p:pic>
      <p:pic>
        <p:nvPicPr>
          <p:cNvPr id="3" name="图片 2">
            <a:extLst>
              <a:ext uri="{FF2B5EF4-FFF2-40B4-BE49-F238E27FC236}">
                <a16:creationId xmlns:a16="http://schemas.microsoft.com/office/drawing/2014/main" id="{8C648704-16F5-4A4E-BDDA-A2A3B013FEAB}"/>
              </a:ext>
            </a:extLst>
          </p:cNvPr>
          <p:cNvPicPr>
            <a:picLocks noChangeAspect="1"/>
          </p:cNvPicPr>
          <p:nvPr/>
        </p:nvPicPr>
        <p:blipFill>
          <a:blip r:embed="rId4"/>
          <a:stretch>
            <a:fillRect/>
          </a:stretch>
        </p:blipFill>
        <p:spPr>
          <a:xfrm>
            <a:off x="7993325" y="1667050"/>
            <a:ext cx="4060288" cy="4334632"/>
          </a:xfrm>
          <a:prstGeom prst="rect">
            <a:avLst/>
          </a:prstGeom>
        </p:spPr>
      </p:pic>
      <p:sp>
        <p:nvSpPr>
          <p:cNvPr id="5" name="灯片编号占位符 4">
            <a:extLst>
              <a:ext uri="{FF2B5EF4-FFF2-40B4-BE49-F238E27FC236}">
                <a16:creationId xmlns:a16="http://schemas.microsoft.com/office/drawing/2014/main" id="{D6337310-D93C-42D4-ADB8-2983F0DD9CF7}"/>
              </a:ext>
            </a:extLst>
          </p:cNvPr>
          <p:cNvSpPr>
            <a:spLocks noGrp="1"/>
          </p:cNvSpPr>
          <p:nvPr>
            <p:ph type="sldNum" sz="quarter" idx="12"/>
          </p:nvPr>
        </p:nvSpPr>
        <p:spPr/>
        <p:txBody>
          <a:bodyPr/>
          <a:lstStyle/>
          <a:p>
            <a:fld id="{2F70002B-DB28-4520-A569-03C3D79DDAFE}" type="slidenum">
              <a:rPr lang="zh-CN" altLang="en-US" smtClean="0"/>
              <a:t>10</a:t>
            </a:fld>
            <a:endParaRPr lang="zh-CN" altLang="en-US"/>
          </a:p>
        </p:txBody>
      </p:sp>
    </p:spTree>
    <p:extLst>
      <p:ext uri="{BB962C8B-B14F-4D97-AF65-F5344CB8AC3E}">
        <p14:creationId xmlns:p14="http://schemas.microsoft.com/office/powerpoint/2010/main" val="3609039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圆角 42">
            <a:extLst>
              <a:ext uri="{FF2B5EF4-FFF2-40B4-BE49-F238E27FC236}">
                <a16:creationId xmlns:a16="http://schemas.microsoft.com/office/drawing/2014/main" id="{2BD6A15B-958E-474B-8732-22679C8E6A99}"/>
              </a:ext>
            </a:extLst>
          </p:cNvPr>
          <p:cNvSpPr/>
          <p:nvPr/>
        </p:nvSpPr>
        <p:spPr>
          <a:xfrm rot="2700000" flipH="1">
            <a:off x="-362154" y="502441"/>
            <a:ext cx="724306" cy="7247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45" name="文本框 44">
            <a:extLst>
              <a:ext uri="{FF2B5EF4-FFF2-40B4-BE49-F238E27FC236}">
                <a16:creationId xmlns:a16="http://schemas.microsoft.com/office/drawing/2014/main" id="{0E67EC7F-A1F4-426E-A447-069A8DFC4D31}"/>
              </a:ext>
            </a:extLst>
          </p:cNvPr>
          <p:cNvSpPr txBox="1"/>
          <p:nvPr/>
        </p:nvSpPr>
        <p:spPr>
          <a:xfrm>
            <a:off x="512326" y="497235"/>
            <a:ext cx="3426179" cy="584775"/>
          </a:xfrm>
          <a:prstGeom prst="rect">
            <a:avLst/>
          </a:prstGeom>
          <a:noFill/>
        </p:spPr>
        <p:txBody>
          <a:bodyPr wrap="square" rtlCol="0">
            <a:spAutoFit/>
          </a:bodyPr>
          <a:lstStyle/>
          <a:p>
            <a:pPr lvl="0">
              <a:defRPr/>
            </a:pPr>
            <a:r>
              <a:rPr lang="en-US" altLang="zh-CN" sz="3200" dirty="0">
                <a:solidFill>
                  <a:schemeClr val="accent1"/>
                </a:solidFill>
                <a:latin typeface="幼圆" panose="02010509060101010101" pitchFamily="49" charset="-122"/>
                <a:ea typeface="幼圆" panose="02010509060101010101" pitchFamily="49" charset="-122"/>
              </a:rPr>
              <a:t>02 </a:t>
            </a:r>
            <a:r>
              <a:rPr lang="zh-CN" altLang="en-US" sz="3200" dirty="0">
                <a:solidFill>
                  <a:schemeClr val="accent1"/>
                </a:solidFill>
                <a:latin typeface="幼圆" panose="02010509060101010101" pitchFamily="49" charset="-122"/>
                <a:ea typeface="幼圆" panose="02010509060101010101" pitchFamily="49" charset="-122"/>
              </a:rPr>
              <a:t>强化学习简介</a:t>
            </a:r>
          </a:p>
        </p:txBody>
      </p:sp>
      <p:sp>
        <p:nvSpPr>
          <p:cNvPr id="4" name="文本框 3">
            <a:extLst>
              <a:ext uri="{FF2B5EF4-FFF2-40B4-BE49-F238E27FC236}">
                <a16:creationId xmlns:a16="http://schemas.microsoft.com/office/drawing/2014/main" id="{6AF49301-39B1-42C1-8E91-C5B741AFAF21}"/>
              </a:ext>
            </a:extLst>
          </p:cNvPr>
          <p:cNvSpPr txBox="1"/>
          <p:nvPr/>
        </p:nvSpPr>
        <p:spPr>
          <a:xfrm>
            <a:off x="512326" y="1266940"/>
            <a:ext cx="6307115"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2.5 </a:t>
            </a:r>
            <a:r>
              <a:rPr lang="zh-CN" altLang="en-US" sz="2000" dirty="0">
                <a:latin typeface="微软雅黑" panose="020B0503020204020204" pitchFamily="34" charset="-122"/>
                <a:ea typeface="微软雅黑" panose="020B0503020204020204" pitchFamily="34" charset="-122"/>
              </a:rPr>
              <a:t>强化学习算法</a:t>
            </a:r>
          </a:p>
        </p:txBody>
      </p:sp>
      <p:graphicFrame>
        <p:nvGraphicFramePr>
          <p:cNvPr id="7" name="表格 2">
            <a:extLst>
              <a:ext uri="{FF2B5EF4-FFF2-40B4-BE49-F238E27FC236}">
                <a16:creationId xmlns:a16="http://schemas.microsoft.com/office/drawing/2014/main" id="{AC66102D-65E2-4509-8AAC-0C61B0A92069}"/>
              </a:ext>
            </a:extLst>
          </p:cNvPr>
          <p:cNvGraphicFramePr>
            <a:graphicFrameLocks noGrp="1"/>
          </p:cNvGraphicFramePr>
          <p:nvPr>
            <p:extLst>
              <p:ext uri="{D42A27DB-BD31-4B8C-83A1-F6EECF244321}">
                <p14:modId xmlns:p14="http://schemas.microsoft.com/office/powerpoint/2010/main" val="4054695561"/>
              </p:ext>
            </p:extLst>
          </p:nvPr>
        </p:nvGraphicFramePr>
        <p:xfrm>
          <a:off x="1403178" y="1714247"/>
          <a:ext cx="9385644" cy="1521850"/>
        </p:xfrm>
        <a:graphic>
          <a:graphicData uri="http://schemas.openxmlformats.org/drawingml/2006/table">
            <a:tbl>
              <a:tblPr firstRow="1" bandRow="1">
                <a:tableStyleId>{F5AB1C69-6EDB-4FF4-983F-18BD219EF322}</a:tableStyleId>
              </a:tblPr>
              <a:tblGrid>
                <a:gridCol w="4692822">
                  <a:extLst>
                    <a:ext uri="{9D8B030D-6E8A-4147-A177-3AD203B41FA5}">
                      <a16:colId xmlns:a16="http://schemas.microsoft.com/office/drawing/2014/main" val="1430125533"/>
                    </a:ext>
                  </a:extLst>
                </a:gridCol>
                <a:gridCol w="4692822">
                  <a:extLst>
                    <a:ext uri="{9D8B030D-6E8A-4147-A177-3AD203B41FA5}">
                      <a16:colId xmlns:a16="http://schemas.microsoft.com/office/drawing/2014/main" val="2393937581"/>
                    </a:ext>
                  </a:extLst>
                </a:gridCol>
              </a:tblGrid>
              <a:tr h="516010">
                <a:tc>
                  <a:txBody>
                    <a:bodyPr/>
                    <a:lstStyle/>
                    <a:p>
                      <a:pPr marL="0" algn="ctr" defTabSz="914400" rtl="0" eaLnBrk="1" latinLnBrk="0" hangingPunct="1"/>
                      <a:r>
                        <a:rPr lang="zh-CN" altLang="en-US" sz="2400" b="1" kern="1200" dirty="0">
                          <a:solidFill>
                            <a:schemeClr val="lt1"/>
                          </a:solidFill>
                          <a:latin typeface="+mn-lt"/>
                          <a:ea typeface="+mn-ea"/>
                          <a:cs typeface="+mn-cs"/>
                        </a:rPr>
                        <a:t>值迭代</a:t>
                      </a:r>
                    </a:p>
                  </a:txBody>
                  <a:tcPr/>
                </a:tc>
                <a:tc>
                  <a:txBody>
                    <a:bodyPr/>
                    <a:lstStyle/>
                    <a:p>
                      <a:pPr marL="0" algn="ctr" defTabSz="914400" rtl="0" eaLnBrk="1" latinLnBrk="0" hangingPunct="1"/>
                      <a:r>
                        <a:rPr lang="zh-CN" altLang="en-US" sz="2400" b="1" kern="1200" dirty="0">
                          <a:solidFill>
                            <a:schemeClr val="lt1"/>
                          </a:solidFill>
                          <a:latin typeface="+mn-lt"/>
                          <a:ea typeface="+mn-ea"/>
                          <a:cs typeface="+mn-cs"/>
                        </a:rPr>
                        <a:t>策略迭代</a:t>
                      </a:r>
                    </a:p>
                  </a:txBody>
                  <a:tcPr/>
                </a:tc>
                <a:extLst>
                  <a:ext uri="{0D108BD9-81ED-4DB2-BD59-A6C34878D82A}">
                    <a16:rowId xmlns:a16="http://schemas.microsoft.com/office/drawing/2014/main" val="1529164205"/>
                  </a:ext>
                </a:extLst>
              </a:tr>
              <a:tr h="894378">
                <a:tc>
                  <a:txBody>
                    <a:bodyPr/>
                    <a:lstStyle/>
                    <a:p>
                      <a:pPr marL="285750" indent="-285750">
                        <a:buFont typeface="Arial" panose="020B0604020202020204" pitchFamily="34" charset="0"/>
                        <a:buChar char="•"/>
                      </a:pPr>
                      <a:r>
                        <a:rPr lang="en-US" altLang="zh-CN" sz="2000" dirty="0"/>
                        <a:t>Temporal Difference</a:t>
                      </a:r>
                    </a:p>
                    <a:p>
                      <a:pPr marL="285750" indent="-285750">
                        <a:buFont typeface="Arial" panose="020B0604020202020204" pitchFamily="34" charset="0"/>
                        <a:buChar char="•"/>
                      </a:pPr>
                      <a:r>
                        <a:rPr lang="en-US" altLang="zh-CN" sz="2000" dirty="0"/>
                        <a:t>Q-Learning</a:t>
                      </a:r>
                    </a:p>
                    <a:p>
                      <a:pPr marL="285750" indent="-285750">
                        <a:buFont typeface="Arial" panose="020B0604020202020204" pitchFamily="34" charset="0"/>
                        <a:buChar char="•"/>
                      </a:pPr>
                      <a:r>
                        <a:rPr lang="en-US" altLang="zh-CN" sz="2000" dirty="0"/>
                        <a:t>SARSA</a:t>
                      </a:r>
                      <a:endParaRPr lang="zh-CN" altLang="en-US" sz="2000" dirty="0"/>
                    </a:p>
                  </a:txBody>
                  <a:tcPr/>
                </a:tc>
                <a:tc>
                  <a:txBody>
                    <a:bodyPr/>
                    <a:lstStyle/>
                    <a:p>
                      <a:pPr marL="285750" indent="-285750">
                        <a:buFont typeface="Arial" panose="020B0604020202020204" pitchFamily="34" charset="0"/>
                        <a:buChar char="•"/>
                      </a:pPr>
                      <a:r>
                        <a:rPr lang="en-US" altLang="zh-CN" sz="2400" dirty="0"/>
                        <a:t>Policy-Gradient</a:t>
                      </a:r>
                    </a:p>
                    <a:p>
                      <a:pPr marL="285750" indent="-285750">
                        <a:buFont typeface="Arial" panose="020B0604020202020204" pitchFamily="34" charset="0"/>
                        <a:buChar char="•"/>
                      </a:pPr>
                      <a:r>
                        <a:rPr lang="en-US" altLang="zh-CN" sz="2400" dirty="0"/>
                        <a:t>Actor-Critic</a:t>
                      </a:r>
                      <a:endParaRPr lang="zh-CN" altLang="en-US" sz="2400" dirty="0"/>
                    </a:p>
                  </a:txBody>
                  <a:tcPr/>
                </a:tc>
                <a:extLst>
                  <a:ext uri="{0D108BD9-81ED-4DB2-BD59-A6C34878D82A}">
                    <a16:rowId xmlns:a16="http://schemas.microsoft.com/office/drawing/2014/main" val="349566982"/>
                  </a:ext>
                </a:extLst>
              </a:tr>
            </a:tbl>
          </a:graphicData>
        </a:graphic>
      </p:graphicFrame>
      <p:pic>
        <p:nvPicPr>
          <p:cNvPr id="8" name="Picture 2" descr="这里写图片描述">
            <a:extLst>
              <a:ext uri="{FF2B5EF4-FFF2-40B4-BE49-F238E27FC236}">
                <a16:creationId xmlns:a16="http://schemas.microsoft.com/office/drawing/2014/main" id="{5497A3A8-32C2-4343-9F16-27D7300534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82" b="7990"/>
          <a:stretch/>
        </p:blipFill>
        <p:spPr bwMode="auto">
          <a:xfrm>
            <a:off x="944905" y="3529995"/>
            <a:ext cx="4739201" cy="26116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281F141E-3F5E-44A7-A4D2-DDA3D238A1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7896" y="3617825"/>
            <a:ext cx="3777049" cy="3051856"/>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descr="文本&#10;&#10;描述已自动生成">
            <a:extLst>
              <a:ext uri="{FF2B5EF4-FFF2-40B4-BE49-F238E27FC236}">
                <a16:creationId xmlns:a16="http://schemas.microsoft.com/office/drawing/2014/main" id="{D1E8219E-A790-431C-9BAA-149ABD2BB7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8700" y="3429000"/>
            <a:ext cx="2869845" cy="616883"/>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0A8CB0D-EF03-4A2E-AFF8-2B0C4C7ABF55}"/>
                  </a:ext>
                </a:extLst>
              </p:cNvPr>
              <p:cNvSpPr txBox="1"/>
              <p:nvPr/>
            </p:nvSpPr>
            <p:spPr>
              <a:xfrm>
                <a:off x="7448886" y="3368109"/>
                <a:ext cx="227419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𝜃</m:t>
                      </m:r>
                      <m:r>
                        <a:rPr lang="zh-CN" altLang="en-US" sz="2400" i="0">
                          <a:latin typeface="Cambria Math" panose="02040503050406030204" pitchFamily="18" charset="0"/>
                        </a:rPr>
                        <m:t>≔</m:t>
                      </m:r>
                      <m:r>
                        <a:rPr lang="zh-CN" altLang="en-US" sz="2400" i="1">
                          <a:latin typeface="Cambria Math" panose="02040503050406030204" pitchFamily="18" charset="0"/>
                        </a:rPr>
                        <m:t>𝜃</m:t>
                      </m:r>
                      <m:r>
                        <a:rPr lang="zh-CN" altLang="en-US" sz="2400" i="0">
                          <a:latin typeface="Cambria Math" panose="02040503050406030204" pitchFamily="18" charset="0"/>
                        </a:rPr>
                        <m:t>−</m:t>
                      </m:r>
                      <m:r>
                        <a:rPr lang="zh-CN" altLang="en-US" sz="2400" i="1">
                          <a:latin typeface="Cambria Math" panose="02040503050406030204" pitchFamily="18" charset="0"/>
                        </a:rPr>
                        <m:t>𝛼</m:t>
                      </m:r>
                      <m:r>
                        <m:rPr>
                          <m:sty m:val="p"/>
                        </m:rPr>
                        <a:rPr lang="zh-CN" altLang="en-US" sz="2400" i="0">
                          <a:latin typeface="Cambria Math" panose="02040503050406030204" pitchFamily="18" charset="0"/>
                        </a:rPr>
                        <m:t>∇</m:t>
                      </m:r>
                      <m:r>
                        <a:rPr lang="zh-CN" altLang="en-US" sz="2400" i="1">
                          <a:latin typeface="Cambria Math" panose="02040503050406030204" pitchFamily="18" charset="0"/>
                        </a:rPr>
                        <m:t>𝐽</m:t>
                      </m:r>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𝜃</m:t>
                          </m:r>
                        </m:e>
                      </m:d>
                    </m:oMath>
                  </m:oMathPara>
                </a14:m>
                <a:endParaRPr lang="zh-CN" altLang="en-US" sz="2400" dirty="0"/>
              </a:p>
            </p:txBody>
          </p:sp>
        </mc:Choice>
        <mc:Fallback xmlns="">
          <p:sp>
            <p:nvSpPr>
              <p:cNvPr id="11" name="文本框 10">
                <a:extLst>
                  <a:ext uri="{FF2B5EF4-FFF2-40B4-BE49-F238E27FC236}">
                    <a16:creationId xmlns:a16="http://schemas.microsoft.com/office/drawing/2014/main" id="{A0A8CB0D-EF03-4A2E-AFF8-2B0C4C7ABF55}"/>
                  </a:ext>
                </a:extLst>
              </p:cNvPr>
              <p:cNvSpPr txBox="1">
                <a:spLocks noRot="1" noChangeAspect="1" noMove="1" noResize="1" noEditPoints="1" noAdjustHandles="1" noChangeArrowheads="1" noChangeShapeType="1" noTextEdit="1"/>
              </p:cNvSpPr>
              <p:nvPr/>
            </p:nvSpPr>
            <p:spPr>
              <a:xfrm>
                <a:off x="7448886" y="3368109"/>
                <a:ext cx="2274199" cy="369332"/>
              </a:xfrm>
              <a:prstGeom prst="rect">
                <a:avLst/>
              </a:prstGeom>
              <a:blipFill>
                <a:blip r:embed="rId6"/>
                <a:stretch>
                  <a:fillRect l="-1072" b="-30000"/>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0296063D-8D65-483D-B625-3D451EEF1279}"/>
              </a:ext>
            </a:extLst>
          </p:cNvPr>
          <p:cNvSpPr txBox="1"/>
          <p:nvPr/>
        </p:nvSpPr>
        <p:spPr>
          <a:xfrm>
            <a:off x="7517088" y="6485015"/>
            <a:ext cx="220599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策略迭代示意图</a:t>
            </a:r>
          </a:p>
        </p:txBody>
      </p:sp>
      <p:sp>
        <p:nvSpPr>
          <p:cNvPr id="12" name="文本框 11">
            <a:extLst>
              <a:ext uri="{FF2B5EF4-FFF2-40B4-BE49-F238E27FC236}">
                <a16:creationId xmlns:a16="http://schemas.microsoft.com/office/drawing/2014/main" id="{177A824B-6D52-4320-B23D-2B331242683F}"/>
              </a:ext>
            </a:extLst>
          </p:cNvPr>
          <p:cNvSpPr txBox="1"/>
          <p:nvPr/>
        </p:nvSpPr>
        <p:spPr>
          <a:xfrm>
            <a:off x="2059455" y="6549129"/>
            <a:ext cx="1758663"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值迭代示意图</a:t>
            </a:r>
          </a:p>
        </p:txBody>
      </p:sp>
      <p:sp>
        <p:nvSpPr>
          <p:cNvPr id="3" name="灯片编号占位符 2">
            <a:extLst>
              <a:ext uri="{FF2B5EF4-FFF2-40B4-BE49-F238E27FC236}">
                <a16:creationId xmlns:a16="http://schemas.microsoft.com/office/drawing/2014/main" id="{5225BC26-2858-44D5-BDBD-6BF97C01BD61}"/>
              </a:ext>
            </a:extLst>
          </p:cNvPr>
          <p:cNvSpPr>
            <a:spLocks noGrp="1"/>
          </p:cNvSpPr>
          <p:nvPr>
            <p:ph type="sldNum" sz="quarter" idx="12"/>
          </p:nvPr>
        </p:nvSpPr>
        <p:spPr/>
        <p:txBody>
          <a:bodyPr/>
          <a:lstStyle/>
          <a:p>
            <a:fld id="{2F70002B-DB28-4520-A569-03C3D79DDAFE}" type="slidenum">
              <a:rPr lang="zh-CN" altLang="en-US" smtClean="0"/>
              <a:t>11</a:t>
            </a:fld>
            <a:endParaRPr lang="zh-CN" altLang="en-US"/>
          </a:p>
        </p:txBody>
      </p:sp>
    </p:spTree>
    <p:extLst>
      <p:ext uri="{BB962C8B-B14F-4D97-AF65-F5344CB8AC3E}">
        <p14:creationId xmlns:p14="http://schemas.microsoft.com/office/powerpoint/2010/main" val="523167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圆角 42">
            <a:extLst>
              <a:ext uri="{FF2B5EF4-FFF2-40B4-BE49-F238E27FC236}">
                <a16:creationId xmlns:a16="http://schemas.microsoft.com/office/drawing/2014/main" id="{2BD6A15B-958E-474B-8732-22679C8E6A99}"/>
              </a:ext>
            </a:extLst>
          </p:cNvPr>
          <p:cNvSpPr/>
          <p:nvPr/>
        </p:nvSpPr>
        <p:spPr>
          <a:xfrm rot="2700000" flipH="1">
            <a:off x="-362154" y="502441"/>
            <a:ext cx="724306" cy="7247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45" name="文本框 44">
            <a:extLst>
              <a:ext uri="{FF2B5EF4-FFF2-40B4-BE49-F238E27FC236}">
                <a16:creationId xmlns:a16="http://schemas.microsoft.com/office/drawing/2014/main" id="{0E67EC7F-A1F4-426E-A447-069A8DFC4D31}"/>
              </a:ext>
            </a:extLst>
          </p:cNvPr>
          <p:cNvSpPr txBox="1"/>
          <p:nvPr/>
        </p:nvSpPr>
        <p:spPr>
          <a:xfrm>
            <a:off x="512326" y="497235"/>
            <a:ext cx="3426179" cy="584775"/>
          </a:xfrm>
          <a:prstGeom prst="rect">
            <a:avLst/>
          </a:prstGeom>
          <a:noFill/>
        </p:spPr>
        <p:txBody>
          <a:bodyPr wrap="square" rtlCol="0">
            <a:spAutoFit/>
          </a:bodyPr>
          <a:lstStyle/>
          <a:p>
            <a:pPr lvl="0">
              <a:defRPr/>
            </a:pPr>
            <a:r>
              <a:rPr lang="en-US" altLang="zh-CN" sz="3200" dirty="0">
                <a:solidFill>
                  <a:schemeClr val="accent1"/>
                </a:solidFill>
                <a:latin typeface="幼圆" panose="02010509060101010101" pitchFamily="49" charset="-122"/>
                <a:ea typeface="幼圆" panose="02010509060101010101" pitchFamily="49" charset="-122"/>
              </a:rPr>
              <a:t>02 </a:t>
            </a:r>
            <a:r>
              <a:rPr lang="zh-CN" altLang="en-US" sz="3200" dirty="0">
                <a:solidFill>
                  <a:schemeClr val="accent1"/>
                </a:solidFill>
                <a:latin typeface="幼圆" panose="02010509060101010101" pitchFamily="49" charset="-122"/>
                <a:ea typeface="幼圆" panose="02010509060101010101" pitchFamily="49" charset="-122"/>
              </a:rPr>
              <a:t>强化学习简介</a:t>
            </a:r>
          </a:p>
        </p:txBody>
      </p:sp>
      <p:sp>
        <p:nvSpPr>
          <p:cNvPr id="4" name="文本框 3">
            <a:extLst>
              <a:ext uri="{FF2B5EF4-FFF2-40B4-BE49-F238E27FC236}">
                <a16:creationId xmlns:a16="http://schemas.microsoft.com/office/drawing/2014/main" id="{6AF49301-39B1-42C1-8E91-C5B741AFAF21}"/>
              </a:ext>
            </a:extLst>
          </p:cNvPr>
          <p:cNvSpPr txBox="1"/>
          <p:nvPr/>
        </p:nvSpPr>
        <p:spPr>
          <a:xfrm>
            <a:off x="512326" y="1266940"/>
            <a:ext cx="6307115"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2.5 Q-learning</a:t>
            </a:r>
            <a:r>
              <a:rPr lang="zh-CN" altLang="en-US" sz="2000" dirty="0">
                <a:latin typeface="微软雅黑" panose="020B0503020204020204" pitchFamily="34" charset="-122"/>
                <a:ea typeface="微软雅黑" panose="020B0503020204020204" pitchFamily="34" charset="-122"/>
              </a:rPr>
              <a:t>算法</a:t>
            </a:r>
          </a:p>
        </p:txBody>
      </p:sp>
      <p:sp>
        <p:nvSpPr>
          <p:cNvPr id="5" name="文本框 4">
            <a:extLst>
              <a:ext uri="{FF2B5EF4-FFF2-40B4-BE49-F238E27FC236}">
                <a16:creationId xmlns:a16="http://schemas.microsoft.com/office/drawing/2014/main" id="{443435E5-DEBD-4D47-A3E1-3531442666DF}"/>
              </a:ext>
            </a:extLst>
          </p:cNvPr>
          <p:cNvSpPr txBox="1"/>
          <p:nvPr/>
        </p:nvSpPr>
        <p:spPr>
          <a:xfrm>
            <a:off x="698649" y="1667050"/>
            <a:ext cx="9855510" cy="1200329"/>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Q-Learning</a:t>
            </a:r>
            <a:r>
              <a:rPr lang="zh-CN" altLang="en-US" dirty="0"/>
              <a:t>是强化学习算法中基于</a:t>
            </a:r>
            <a:r>
              <a:rPr lang="zh-CN" altLang="en-US" dirty="0">
                <a:solidFill>
                  <a:srgbClr val="FF0000"/>
                </a:solidFill>
              </a:rPr>
              <a:t>值迭代</a:t>
            </a:r>
            <a:r>
              <a:rPr lang="zh-CN" altLang="en-US" dirty="0"/>
              <a:t>的算法，</a:t>
            </a:r>
            <a:r>
              <a:rPr lang="en-US" altLang="zh-CN" dirty="0"/>
              <a:t>Q</a:t>
            </a:r>
            <a:r>
              <a:rPr lang="zh-CN" altLang="en-US" dirty="0"/>
              <a:t>即为就是在某一时刻的 </a:t>
            </a:r>
            <a:r>
              <a:rPr lang="en-US" altLang="zh-CN" dirty="0"/>
              <a:t>s </a:t>
            </a:r>
            <a:r>
              <a:rPr lang="zh-CN" altLang="en-US" dirty="0"/>
              <a:t>状态下，采取 动作</a:t>
            </a:r>
            <a:r>
              <a:rPr lang="en-US" altLang="zh-CN" dirty="0"/>
              <a:t>a</a:t>
            </a:r>
            <a:r>
              <a:rPr lang="zh-CN" altLang="en-US" dirty="0"/>
              <a:t>动作能够获得收益的期望，环境会根据</a:t>
            </a:r>
            <a:r>
              <a:rPr lang="en-US" altLang="zh-CN" dirty="0"/>
              <a:t>agent</a:t>
            </a:r>
            <a:r>
              <a:rPr lang="zh-CN" altLang="en-US" dirty="0"/>
              <a:t>的动作反馈相应的回报</a:t>
            </a:r>
            <a:r>
              <a:rPr lang="en-US" altLang="zh-CN" dirty="0"/>
              <a:t>reward </a:t>
            </a:r>
            <a:r>
              <a:rPr lang="zh-CN" altLang="en-US" dirty="0"/>
              <a:t>，所以算法的主要思想就是将</a:t>
            </a:r>
            <a:r>
              <a:rPr lang="en-US" altLang="zh-CN" dirty="0"/>
              <a:t>State</a:t>
            </a:r>
            <a:r>
              <a:rPr lang="zh-CN" altLang="en-US" dirty="0"/>
              <a:t>与</a:t>
            </a:r>
            <a:r>
              <a:rPr lang="en-US" altLang="zh-CN" dirty="0"/>
              <a:t>Action</a:t>
            </a:r>
            <a:r>
              <a:rPr lang="zh-CN" altLang="en-US" dirty="0"/>
              <a:t>构建成一张</a:t>
            </a:r>
            <a:r>
              <a:rPr lang="en-US" altLang="zh-CN" dirty="0">
                <a:solidFill>
                  <a:srgbClr val="FF0000"/>
                </a:solidFill>
              </a:rPr>
              <a:t>Q-table</a:t>
            </a:r>
            <a:r>
              <a:rPr lang="zh-CN" altLang="en-US" dirty="0"/>
              <a:t>来存储</a:t>
            </a:r>
            <a:r>
              <a:rPr lang="en-US" altLang="zh-CN" dirty="0"/>
              <a:t>Q</a:t>
            </a:r>
            <a:r>
              <a:rPr lang="zh-CN" altLang="en-US" dirty="0"/>
              <a:t>值，然后根据</a:t>
            </a:r>
            <a:r>
              <a:rPr lang="en-US" altLang="zh-CN" dirty="0"/>
              <a:t>Q</a:t>
            </a:r>
            <a:r>
              <a:rPr lang="zh-CN" altLang="en-US" dirty="0"/>
              <a:t>值来选取能够获得最大的收益的动作。</a:t>
            </a:r>
          </a:p>
        </p:txBody>
      </p:sp>
      <p:pic>
        <p:nvPicPr>
          <p:cNvPr id="12" name="图片 11">
            <a:extLst>
              <a:ext uri="{FF2B5EF4-FFF2-40B4-BE49-F238E27FC236}">
                <a16:creationId xmlns:a16="http://schemas.microsoft.com/office/drawing/2014/main" id="{191EA149-42CD-4A49-82C5-5C934518B2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649" y="3267489"/>
            <a:ext cx="5293642" cy="2347835"/>
          </a:xfrm>
          <a:prstGeom prst="rect">
            <a:avLst/>
          </a:prstGeom>
        </p:spPr>
      </p:pic>
      <p:pic>
        <p:nvPicPr>
          <p:cNvPr id="14" name="图片 13">
            <a:extLst>
              <a:ext uri="{FF2B5EF4-FFF2-40B4-BE49-F238E27FC236}">
                <a16:creationId xmlns:a16="http://schemas.microsoft.com/office/drawing/2014/main" id="{0D6A44B4-3F37-420B-9E94-971310AD32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429000"/>
            <a:ext cx="5293642" cy="2034842"/>
          </a:xfrm>
          <a:prstGeom prst="rect">
            <a:avLst/>
          </a:prstGeom>
        </p:spPr>
      </p:pic>
      <p:sp>
        <p:nvSpPr>
          <p:cNvPr id="15" name="文本框 14">
            <a:extLst>
              <a:ext uri="{FF2B5EF4-FFF2-40B4-BE49-F238E27FC236}">
                <a16:creationId xmlns:a16="http://schemas.microsoft.com/office/drawing/2014/main" id="{1480C86B-C963-4405-BCEA-0BCC988D16F7}"/>
              </a:ext>
            </a:extLst>
          </p:cNvPr>
          <p:cNvSpPr txBox="1"/>
          <p:nvPr/>
        </p:nvSpPr>
        <p:spPr>
          <a:xfrm>
            <a:off x="1630495" y="5739788"/>
            <a:ext cx="2544897" cy="369332"/>
          </a:xfrm>
          <a:prstGeom prst="rect">
            <a:avLst/>
          </a:prstGeom>
          <a:noFill/>
        </p:spPr>
        <p:txBody>
          <a:bodyPr wrap="square" rtlCol="0">
            <a:spAutoFit/>
          </a:bodyPr>
          <a:lstStyle/>
          <a:p>
            <a:r>
              <a:rPr lang="en-US" altLang="zh-CN" dirty="0"/>
              <a:t>Q-Learning</a:t>
            </a:r>
            <a:r>
              <a:rPr lang="zh-CN" altLang="en-US" dirty="0"/>
              <a:t>算法伪代码</a:t>
            </a:r>
          </a:p>
        </p:txBody>
      </p:sp>
      <p:sp>
        <p:nvSpPr>
          <p:cNvPr id="16" name="文本框 15">
            <a:extLst>
              <a:ext uri="{FF2B5EF4-FFF2-40B4-BE49-F238E27FC236}">
                <a16:creationId xmlns:a16="http://schemas.microsoft.com/office/drawing/2014/main" id="{AC3FF855-4160-49AD-BE00-D4108CEDC326}"/>
              </a:ext>
            </a:extLst>
          </p:cNvPr>
          <p:cNvSpPr txBox="1"/>
          <p:nvPr/>
        </p:nvSpPr>
        <p:spPr>
          <a:xfrm>
            <a:off x="8016610" y="5656131"/>
            <a:ext cx="1112703" cy="369332"/>
          </a:xfrm>
          <a:prstGeom prst="rect">
            <a:avLst/>
          </a:prstGeom>
          <a:noFill/>
        </p:spPr>
        <p:txBody>
          <a:bodyPr wrap="square" rtlCol="0">
            <a:spAutoFit/>
          </a:bodyPr>
          <a:lstStyle/>
          <a:p>
            <a:r>
              <a:rPr lang="en-US" altLang="zh-CN" dirty="0"/>
              <a:t>Q-table</a:t>
            </a:r>
            <a:endParaRPr lang="zh-CN" altLang="en-US" dirty="0"/>
          </a:p>
        </p:txBody>
      </p:sp>
      <p:sp>
        <p:nvSpPr>
          <p:cNvPr id="2" name="灯片编号占位符 1">
            <a:extLst>
              <a:ext uri="{FF2B5EF4-FFF2-40B4-BE49-F238E27FC236}">
                <a16:creationId xmlns:a16="http://schemas.microsoft.com/office/drawing/2014/main" id="{8C4A9936-BFC1-4701-9661-AD7C8294A4DA}"/>
              </a:ext>
            </a:extLst>
          </p:cNvPr>
          <p:cNvSpPr>
            <a:spLocks noGrp="1"/>
          </p:cNvSpPr>
          <p:nvPr>
            <p:ph type="sldNum" sz="quarter" idx="12"/>
          </p:nvPr>
        </p:nvSpPr>
        <p:spPr/>
        <p:txBody>
          <a:bodyPr/>
          <a:lstStyle/>
          <a:p>
            <a:fld id="{2F70002B-DB28-4520-A569-03C3D79DDAFE}" type="slidenum">
              <a:rPr lang="zh-CN" altLang="en-US" smtClean="0"/>
              <a:t>12</a:t>
            </a:fld>
            <a:endParaRPr lang="zh-CN" altLang="en-US"/>
          </a:p>
        </p:txBody>
      </p:sp>
    </p:spTree>
    <p:extLst>
      <p:ext uri="{BB962C8B-B14F-4D97-AF65-F5344CB8AC3E}">
        <p14:creationId xmlns:p14="http://schemas.microsoft.com/office/powerpoint/2010/main" val="3224713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圆角 42">
            <a:extLst>
              <a:ext uri="{FF2B5EF4-FFF2-40B4-BE49-F238E27FC236}">
                <a16:creationId xmlns:a16="http://schemas.microsoft.com/office/drawing/2014/main" id="{2BD6A15B-958E-474B-8732-22679C8E6A99}"/>
              </a:ext>
            </a:extLst>
          </p:cNvPr>
          <p:cNvSpPr/>
          <p:nvPr/>
        </p:nvSpPr>
        <p:spPr>
          <a:xfrm rot="2700000" flipH="1">
            <a:off x="-362154" y="502441"/>
            <a:ext cx="724306" cy="7247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45" name="文本框 44">
            <a:extLst>
              <a:ext uri="{FF2B5EF4-FFF2-40B4-BE49-F238E27FC236}">
                <a16:creationId xmlns:a16="http://schemas.microsoft.com/office/drawing/2014/main" id="{0E67EC7F-A1F4-426E-A447-069A8DFC4D31}"/>
              </a:ext>
            </a:extLst>
          </p:cNvPr>
          <p:cNvSpPr txBox="1"/>
          <p:nvPr/>
        </p:nvSpPr>
        <p:spPr>
          <a:xfrm>
            <a:off x="512326" y="497235"/>
            <a:ext cx="3426179" cy="584775"/>
          </a:xfrm>
          <a:prstGeom prst="rect">
            <a:avLst/>
          </a:prstGeom>
          <a:noFill/>
        </p:spPr>
        <p:txBody>
          <a:bodyPr wrap="square" rtlCol="0">
            <a:spAutoFit/>
          </a:bodyPr>
          <a:lstStyle/>
          <a:p>
            <a:pPr lvl="0">
              <a:defRPr/>
            </a:pPr>
            <a:r>
              <a:rPr lang="en-US" altLang="zh-CN" sz="3200" dirty="0">
                <a:solidFill>
                  <a:schemeClr val="accent1"/>
                </a:solidFill>
                <a:latin typeface="幼圆" panose="02010509060101010101" pitchFamily="49" charset="-122"/>
                <a:ea typeface="幼圆" panose="02010509060101010101" pitchFamily="49" charset="-122"/>
              </a:rPr>
              <a:t>02 </a:t>
            </a:r>
            <a:r>
              <a:rPr lang="zh-CN" altLang="en-US" sz="3200" dirty="0">
                <a:solidFill>
                  <a:schemeClr val="accent1"/>
                </a:solidFill>
                <a:latin typeface="幼圆" panose="02010509060101010101" pitchFamily="49" charset="-122"/>
                <a:ea typeface="幼圆" panose="02010509060101010101" pitchFamily="49" charset="-122"/>
              </a:rPr>
              <a:t>强化学习简介</a:t>
            </a:r>
          </a:p>
        </p:txBody>
      </p:sp>
      <p:sp>
        <p:nvSpPr>
          <p:cNvPr id="4" name="文本框 3">
            <a:extLst>
              <a:ext uri="{FF2B5EF4-FFF2-40B4-BE49-F238E27FC236}">
                <a16:creationId xmlns:a16="http://schemas.microsoft.com/office/drawing/2014/main" id="{6AF49301-39B1-42C1-8E91-C5B741AFAF21}"/>
              </a:ext>
            </a:extLst>
          </p:cNvPr>
          <p:cNvSpPr txBox="1"/>
          <p:nvPr/>
        </p:nvSpPr>
        <p:spPr>
          <a:xfrm>
            <a:off x="512326" y="1266940"/>
            <a:ext cx="6307115"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2.6</a:t>
            </a:r>
            <a:r>
              <a:rPr lang="zh-CN" altLang="en-US" sz="2000" dirty="0">
                <a:latin typeface="微软雅黑" panose="020B0503020204020204" pitchFamily="34" charset="-122"/>
                <a:ea typeface="微软雅黑" panose="020B0503020204020204" pitchFamily="34" charset="-122"/>
              </a:rPr>
              <a:t>深度强化学习</a:t>
            </a:r>
          </a:p>
        </p:txBody>
      </p:sp>
      <p:sp>
        <p:nvSpPr>
          <p:cNvPr id="19" name="文本框 18">
            <a:extLst>
              <a:ext uri="{FF2B5EF4-FFF2-40B4-BE49-F238E27FC236}">
                <a16:creationId xmlns:a16="http://schemas.microsoft.com/office/drawing/2014/main" id="{78882398-674C-47E2-9255-BB47E10A3C7D}"/>
              </a:ext>
            </a:extLst>
          </p:cNvPr>
          <p:cNvSpPr txBox="1"/>
          <p:nvPr/>
        </p:nvSpPr>
        <p:spPr>
          <a:xfrm>
            <a:off x="380875" y="1851980"/>
            <a:ext cx="4878117" cy="4216539"/>
          </a:xfrm>
          <a:prstGeom prst="rect">
            <a:avLst/>
          </a:prstGeom>
          <a:noFill/>
        </p:spPr>
        <p:txBody>
          <a:bodyPr wrap="square" rtlCol="0">
            <a:spAutoFit/>
          </a:bodyPr>
          <a:lstStyle/>
          <a:p>
            <a:pPr marL="457200" indent="-4572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深度强化学习</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深度学习</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强化学习</a:t>
            </a:r>
            <a:endParaRPr lang="en-US" altLang="zh-CN" sz="2000" dirty="0">
              <a:latin typeface="微软雅黑" panose="020B0503020204020204" pitchFamily="34" charset="-122"/>
              <a:ea typeface="微软雅黑" panose="020B0503020204020204" pitchFamily="34" charset="-122"/>
            </a:endParaRPr>
          </a:p>
          <a:p>
            <a:pPr marL="457200" indent="-45720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pPr marL="457200" indent="-45720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457200" indent="-4572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利用</a:t>
            </a:r>
            <a:r>
              <a:rPr lang="zh-CN" altLang="en-US" sz="2000" dirty="0">
                <a:solidFill>
                  <a:srgbClr val="FF0000"/>
                </a:solidFill>
                <a:latin typeface="微软雅黑" panose="020B0503020204020204" pitchFamily="34" charset="-122"/>
                <a:ea typeface="微软雅黑" panose="020B0503020204020204" pitchFamily="34" charset="-122"/>
              </a:rPr>
              <a:t>神经网络</a:t>
            </a:r>
            <a:r>
              <a:rPr lang="zh-CN" altLang="en-US" sz="2000" dirty="0">
                <a:latin typeface="微软雅黑" panose="020B0503020204020204" pitchFamily="34" charset="-122"/>
                <a:ea typeface="微软雅黑" panose="020B0503020204020204" pitchFamily="34" charset="-122"/>
              </a:rPr>
              <a:t>来表示值函数，策略函数或环境模型</a:t>
            </a:r>
            <a:endParaRPr lang="en-US" altLang="zh-CN" sz="2000" dirty="0">
              <a:latin typeface="微软雅黑" panose="020B0503020204020204" pitchFamily="34" charset="-122"/>
              <a:ea typeface="微软雅黑" panose="020B0503020204020204" pitchFamily="34" charset="-122"/>
            </a:endParaRPr>
          </a:p>
          <a:p>
            <a:pPr marL="457200" indent="-45720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pPr marL="457200" indent="-4572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定义</a:t>
            </a:r>
            <a:r>
              <a:rPr lang="zh-CN" altLang="en-US" sz="2000" dirty="0">
                <a:solidFill>
                  <a:srgbClr val="FF0000"/>
                </a:solidFill>
                <a:latin typeface="微软雅黑" panose="020B0503020204020204" pitchFamily="34" charset="-122"/>
                <a:ea typeface="微软雅黑" panose="020B0503020204020204" pitchFamily="34" charset="-122"/>
              </a:rPr>
              <a:t>损失函数</a:t>
            </a:r>
            <a:endParaRPr lang="en-US" altLang="zh-CN" sz="2000" dirty="0">
              <a:solidFill>
                <a:srgbClr val="FF0000"/>
              </a:solidFill>
              <a:latin typeface="微软雅黑" panose="020B0503020204020204" pitchFamily="34" charset="-122"/>
              <a:ea typeface="微软雅黑" panose="020B0503020204020204" pitchFamily="34" charset="-122"/>
            </a:endParaRPr>
          </a:p>
          <a:p>
            <a:pPr marL="457200" indent="-45720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457200" indent="-45720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457200" indent="-4572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利用</a:t>
            </a:r>
            <a:r>
              <a:rPr lang="zh-CN" altLang="en-US" sz="2000" dirty="0">
                <a:solidFill>
                  <a:srgbClr val="FF0000"/>
                </a:solidFill>
                <a:latin typeface="微软雅黑" panose="020B0503020204020204" pitchFamily="34" charset="-122"/>
                <a:ea typeface="微软雅黑" panose="020B0503020204020204" pitchFamily="34" charset="-122"/>
              </a:rPr>
              <a:t>随机梯度下降</a:t>
            </a:r>
            <a:r>
              <a:rPr lang="zh-CN" altLang="en-US" sz="2000" dirty="0">
                <a:latin typeface="微软雅黑" panose="020B0503020204020204" pitchFamily="34" charset="-122"/>
                <a:ea typeface="微软雅黑" panose="020B0503020204020204" pitchFamily="34" charset="-122"/>
              </a:rPr>
              <a:t>优化损失函数</a:t>
            </a:r>
            <a:endParaRPr lang="en-US" altLang="zh-CN" sz="2000" dirty="0">
              <a:latin typeface="微软雅黑" panose="020B0503020204020204" pitchFamily="34" charset="-122"/>
              <a:ea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endParaRPr>
          </a:p>
        </p:txBody>
      </p:sp>
      <p:graphicFrame>
        <p:nvGraphicFramePr>
          <p:cNvPr id="20" name="对象 19">
            <a:extLst>
              <a:ext uri="{FF2B5EF4-FFF2-40B4-BE49-F238E27FC236}">
                <a16:creationId xmlns:a16="http://schemas.microsoft.com/office/drawing/2014/main" id="{9E987F58-9320-40B3-9703-826D669D60B5}"/>
              </a:ext>
            </a:extLst>
          </p:cNvPr>
          <p:cNvGraphicFramePr>
            <a:graphicFrameLocks noChangeAspect="1"/>
          </p:cNvGraphicFramePr>
          <p:nvPr>
            <p:extLst>
              <p:ext uri="{D42A27DB-BD31-4B8C-83A1-F6EECF244321}">
                <p14:modId xmlns:p14="http://schemas.microsoft.com/office/powerpoint/2010/main" val="2726351802"/>
              </p:ext>
            </p:extLst>
          </p:nvPr>
        </p:nvGraphicFramePr>
        <p:xfrm>
          <a:off x="5697802" y="1466995"/>
          <a:ext cx="5981872" cy="1334246"/>
        </p:xfrm>
        <a:graphic>
          <a:graphicData uri="http://schemas.openxmlformats.org/presentationml/2006/ole">
            <mc:AlternateContent xmlns:mc="http://schemas.openxmlformats.org/markup-compatibility/2006">
              <mc:Choice xmlns:v="urn:schemas-microsoft-com:vml" Requires="v">
                <p:oleObj name="Equation" r:id="rId3" imgW="3416040" imgH="761760" progId="Equation.DSMT4">
                  <p:embed/>
                </p:oleObj>
              </mc:Choice>
              <mc:Fallback>
                <p:oleObj name="Equation" r:id="rId3" imgW="3416040" imgH="761760" progId="Equation.DSMT4">
                  <p:embed/>
                  <p:pic>
                    <p:nvPicPr>
                      <p:cNvPr id="7" name="对象 6">
                        <a:extLst>
                          <a:ext uri="{FF2B5EF4-FFF2-40B4-BE49-F238E27FC236}">
                            <a16:creationId xmlns:a16="http://schemas.microsoft.com/office/drawing/2014/main" id="{A9E18FAE-0818-497D-A817-DD22A42F0371}"/>
                          </a:ext>
                        </a:extLst>
                      </p:cNvPr>
                      <p:cNvPicPr/>
                      <p:nvPr/>
                    </p:nvPicPr>
                    <p:blipFill>
                      <a:blip r:embed="rId4"/>
                      <a:stretch>
                        <a:fillRect/>
                      </a:stretch>
                    </p:blipFill>
                    <p:spPr>
                      <a:xfrm>
                        <a:off x="5697802" y="1466995"/>
                        <a:ext cx="5981872" cy="1334246"/>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D91074BE-2E5D-4291-81A3-EB758546D28A}"/>
              </a:ext>
            </a:extLst>
          </p:cNvPr>
          <p:cNvGraphicFramePr>
            <a:graphicFrameLocks noChangeAspect="1"/>
          </p:cNvGraphicFramePr>
          <p:nvPr>
            <p:extLst>
              <p:ext uri="{D42A27DB-BD31-4B8C-83A1-F6EECF244321}">
                <p14:modId xmlns:p14="http://schemas.microsoft.com/office/powerpoint/2010/main" val="3925869882"/>
              </p:ext>
            </p:extLst>
          </p:nvPr>
        </p:nvGraphicFramePr>
        <p:xfrm>
          <a:off x="6096000" y="3298450"/>
          <a:ext cx="3973417" cy="529027"/>
        </p:xfrm>
        <a:graphic>
          <a:graphicData uri="http://schemas.openxmlformats.org/presentationml/2006/ole">
            <mc:AlternateContent xmlns:mc="http://schemas.openxmlformats.org/markup-compatibility/2006">
              <mc:Choice xmlns:v="urn:schemas-microsoft-com:vml" Requires="v">
                <p:oleObj name="Equation" r:id="rId5" imgW="1180800" imgH="203040" progId="Equation.DSMT4">
                  <p:embed/>
                </p:oleObj>
              </mc:Choice>
              <mc:Fallback>
                <p:oleObj name="Equation" r:id="rId5" imgW="1180800" imgH="203040" progId="Equation.DSMT4">
                  <p:embed/>
                  <p:pic>
                    <p:nvPicPr>
                      <p:cNvPr id="6" name="对象 5">
                        <a:extLst>
                          <a:ext uri="{FF2B5EF4-FFF2-40B4-BE49-F238E27FC236}">
                            <a16:creationId xmlns:a16="http://schemas.microsoft.com/office/drawing/2014/main" id="{041A4566-2990-45F0-9A0C-7CC953465288}"/>
                          </a:ext>
                        </a:extLst>
                      </p:cNvPr>
                      <p:cNvPicPr/>
                      <p:nvPr/>
                    </p:nvPicPr>
                    <p:blipFill>
                      <a:blip r:embed="rId6"/>
                      <a:stretch>
                        <a:fillRect/>
                      </a:stretch>
                    </p:blipFill>
                    <p:spPr>
                      <a:xfrm>
                        <a:off x="6096000" y="3298450"/>
                        <a:ext cx="3973417" cy="529027"/>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C6CC9B10-642D-48B5-A19F-02919E639C9B}"/>
              </a:ext>
            </a:extLst>
          </p:cNvPr>
          <p:cNvGraphicFramePr>
            <a:graphicFrameLocks noChangeAspect="1"/>
          </p:cNvGraphicFramePr>
          <p:nvPr>
            <p:extLst>
              <p:ext uri="{D42A27DB-BD31-4B8C-83A1-F6EECF244321}">
                <p14:modId xmlns:p14="http://schemas.microsoft.com/office/powerpoint/2010/main" val="2812415952"/>
              </p:ext>
            </p:extLst>
          </p:nvPr>
        </p:nvGraphicFramePr>
        <p:xfrm>
          <a:off x="5697802" y="4268026"/>
          <a:ext cx="5883017" cy="704145"/>
        </p:xfrm>
        <a:graphic>
          <a:graphicData uri="http://schemas.openxmlformats.org/presentationml/2006/ole">
            <mc:AlternateContent xmlns:mc="http://schemas.openxmlformats.org/markup-compatibility/2006">
              <mc:Choice xmlns:v="urn:schemas-microsoft-com:vml" Requires="v">
                <p:oleObj name="Equation" r:id="rId7" imgW="3288960" imgH="393480" progId="Equation.DSMT4">
                  <p:embed/>
                </p:oleObj>
              </mc:Choice>
              <mc:Fallback>
                <p:oleObj name="Equation" r:id="rId7" imgW="3288960" imgH="393480" progId="Equation.DSMT4">
                  <p:embed/>
                  <p:pic>
                    <p:nvPicPr>
                      <p:cNvPr id="5" name="对象 4">
                        <a:extLst>
                          <a:ext uri="{FF2B5EF4-FFF2-40B4-BE49-F238E27FC236}">
                            <a16:creationId xmlns:a16="http://schemas.microsoft.com/office/drawing/2014/main" id="{8AA590E0-9C3C-49BB-AFA8-B647DE4FBB43}"/>
                          </a:ext>
                        </a:extLst>
                      </p:cNvPr>
                      <p:cNvPicPr/>
                      <p:nvPr/>
                    </p:nvPicPr>
                    <p:blipFill>
                      <a:blip r:embed="rId8"/>
                      <a:stretch>
                        <a:fillRect/>
                      </a:stretch>
                    </p:blipFill>
                    <p:spPr>
                      <a:xfrm>
                        <a:off x="5697802" y="4268026"/>
                        <a:ext cx="5883017" cy="704145"/>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F3BE2373-F9B7-4AA1-9A3D-FAEFC734D3AA}"/>
              </a:ext>
            </a:extLst>
          </p:cNvPr>
          <p:cNvGraphicFramePr>
            <a:graphicFrameLocks noChangeAspect="1"/>
          </p:cNvGraphicFramePr>
          <p:nvPr>
            <p:extLst>
              <p:ext uri="{D42A27DB-BD31-4B8C-83A1-F6EECF244321}">
                <p14:modId xmlns:p14="http://schemas.microsoft.com/office/powerpoint/2010/main" val="3253679900"/>
              </p:ext>
            </p:extLst>
          </p:nvPr>
        </p:nvGraphicFramePr>
        <p:xfrm>
          <a:off x="5394308" y="5391005"/>
          <a:ext cx="6588860" cy="545285"/>
        </p:xfrm>
        <a:graphic>
          <a:graphicData uri="http://schemas.openxmlformats.org/presentationml/2006/ole">
            <mc:AlternateContent xmlns:mc="http://schemas.openxmlformats.org/markup-compatibility/2006">
              <mc:Choice xmlns:v="urn:schemas-microsoft-com:vml" Requires="v">
                <p:oleObj name="Equation" r:id="rId9" imgW="3682800" imgH="304560" progId="Equation.DSMT4">
                  <p:embed/>
                </p:oleObj>
              </mc:Choice>
              <mc:Fallback>
                <p:oleObj name="Equation" r:id="rId9" imgW="3682800" imgH="304560" progId="Equation.DSMT4">
                  <p:embed/>
                  <p:pic>
                    <p:nvPicPr>
                      <p:cNvPr id="3" name="对象 2">
                        <a:extLst>
                          <a:ext uri="{FF2B5EF4-FFF2-40B4-BE49-F238E27FC236}">
                            <a16:creationId xmlns:a16="http://schemas.microsoft.com/office/drawing/2014/main" id="{AFD6F9B2-0AF8-4220-8D6E-4167AF0E009F}"/>
                          </a:ext>
                        </a:extLst>
                      </p:cNvPr>
                      <p:cNvPicPr/>
                      <p:nvPr/>
                    </p:nvPicPr>
                    <p:blipFill>
                      <a:blip r:embed="rId10"/>
                      <a:stretch>
                        <a:fillRect/>
                      </a:stretch>
                    </p:blipFill>
                    <p:spPr>
                      <a:xfrm>
                        <a:off x="5394308" y="5391005"/>
                        <a:ext cx="6588860" cy="545285"/>
                      </a:xfrm>
                      <a:prstGeom prst="rect">
                        <a:avLst/>
                      </a:prstGeom>
                    </p:spPr>
                  </p:pic>
                </p:oleObj>
              </mc:Fallback>
            </mc:AlternateContent>
          </a:graphicData>
        </a:graphic>
      </p:graphicFrame>
      <p:sp>
        <p:nvSpPr>
          <p:cNvPr id="2" name="灯片编号占位符 1">
            <a:extLst>
              <a:ext uri="{FF2B5EF4-FFF2-40B4-BE49-F238E27FC236}">
                <a16:creationId xmlns:a16="http://schemas.microsoft.com/office/drawing/2014/main" id="{C87886D6-99DE-4728-A89B-EE7BF43BFC7E}"/>
              </a:ext>
            </a:extLst>
          </p:cNvPr>
          <p:cNvSpPr>
            <a:spLocks noGrp="1"/>
          </p:cNvSpPr>
          <p:nvPr>
            <p:ph type="sldNum" sz="quarter" idx="12"/>
          </p:nvPr>
        </p:nvSpPr>
        <p:spPr/>
        <p:txBody>
          <a:bodyPr/>
          <a:lstStyle/>
          <a:p>
            <a:fld id="{2F70002B-DB28-4520-A569-03C3D79DDAFE}" type="slidenum">
              <a:rPr lang="zh-CN" altLang="en-US" smtClean="0"/>
              <a:t>13</a:t>
            </a:fld>
            <a:endParaRPr lang="zh-CN" altLang="en-US"/>
          </a:p>
        </p:txBody>
      </p:sp>
    </p:spTree>
    <p:extLst>
      <p:ext uri="{BB962C8B-B14F-4D97-AF65-F5344CB8AC3E}">
        <p14:creationId xmlns:p14="http://schemas.microsoft.com/office/powerpoint/2010/main" val="717288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圆角 42">
            <a:extLst>
              <a:ext uri="{FF2B5EF4-FFF2-40B4-BE49-F238E27FC236}">
                <a16:creationId xmlns:a16="http://schemas.microsoft.com/office/drawing/2014/main" id="{2BD6A15B-958E-474B-8732-22679C8E6A99}"/>
              </a:ext>
            </a:extLst>
          </p:cNvPr>
          <p:cNvSpPr/>
          <p:nvPr/>
        </p:nvSpPr>
        <p:spPr>
          <a:xfrm rot="2700000" flipH="1">
            <a:off x="-362154" y="502441"/>
            <a:ext cx="724306" cy="7247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45" name="文本框 44">
            <a:extLst>
              <a:ext uri="{FF2B5EF4-FFF2-40B4-BE49-F238E27FC236}">
                <a16:creationId xmlns:a16="http://schemas.microsoft.com/office/drawing/2014/main" id="{0E67EC7F-A1F4-426E-A447-069A8DFC4D31}"/>
              </a:ext>
            </a:extLst>
          </p:cNvPr>
          <p:cNvSpPr txBox="1"/>
          <p:nvPr/>
        </p:nvSpPr>
        <p:spPr>
          <a:xfrm>
            <a:off x="512326" y="497235"/>
            <a:ext cx="3426179" cy="584775"/>
          </a:xfrm>
          <a:prstGeom prst="rect">
            <a:avLst/>
          </a:prstGeom>
          <a:noFill/>
        </p:spPr>
        <p:txBody>
          <a:bodyPr wrap="square" rtlCol="0">
            <a:spAutoFit/>
          </a:bodyPr>
          <a:lstStyle/>
          <a:p>
            <a:pPr lvl="0">
              <a:defRPr/>
            </a:pPr>
            <a:r>
              <a:rPr lang="en-US" altLang="zh-CN" sz="3200" dirty="0">
                <a:solidFill>
                  <a:schemeClr val="accent1"/>
                </a:solidFill>
                <a:latin typeface="幼圆" panose="02010509060101010101" pitchFamily="49" charset="-122"/>
                <a:ea typeface="幼圆" panose="02010509060101010101" pitchFamily="49" charset="-122"/>
              </a:rPr>
              <a:t>02 </a:t>
            </a:r>
            <a:r>
              <a:rPr lang="zh-CN" altLang="en-US" sz="3200" dirty="0">
                <a:solidFill>
                  <a:schemeClr val="accent1"/>
                </a:solidFill>
                <a:latin typeface="幼圆" panose="02010509060101010101" pitchFamily="49" charset="-122"/>
                <a:ea typeface="幼圆" panose="02010509060101010101" pitchFamily="49" charset="-122"/>
              </a:rPr>
              <a:t>强化学习简介</a:t>
            </a:r>
          </a:p>
        </p:txBody>
      </p:sp>
      <p:sp>
        <p:nvSpPr>
          <p:cNvPr id="4" name="文本框 3">
            <a:extLst>
              <a:ext uri="{FF2B5EF4-FFF2-40B4-BE49-F238E27FC236}">
                <a16:creationId xmlns:a16="http://schemas.microsoft.com/office/drawing/2014/main" id="{6AF49301-39B1-42C1-8E91-C5B741AFAF21}"/>
              </a:ext>
            </a:extLst>
          </p:cNvPr>
          <p:cNvSpPr txBox="1"/>
          <p:nvPr/>
        </p:nvSpPr>
        <p:spPr>
          <a:xfrm>
            <a:off x="512326" y="1266940"/>
            <a:ext cx="6307115"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2.7 </a:t>
            </a:r>
            <a:r>
              <a:rPr lang="zh-CN" altLang="en-US" sz="2000" dirty="0">
                <a:latin typeface="微软雅黑" panose="020B0503020204020204" pitchFamily="34" charset="-122"/>
                <a:ea typeface="微软雅黑" panose="020B0503020204020204" pitchFamily="34" charset="-122"/>
              </a:rPr>
              <a:t>强化学习与监督学习对比</a:t>
            </a:r>
          </a:p>
        </p:txBody>
      </p:sp>
      <p:sp>
        <p:nvSpPr>
          <p:cNvPr id="10" name="矩形: 圆角 9">
            <a:extLst>
              <a:ext uri="{FF2B5EF4-FFF2-40B4-BE49-F238E27FC236}">
                <a16:creationId xmlns:a16="http://schemas.microsoft.com/office/drawing/2014/main" id="{12078A5F-CF01-4D7E-AEC9-10ECB1D685A3}"/>
              </a:ext>
            </a:extLst>
          </p:cNvPr>
          <p:cNvSpPr/>
          <p:nvPr/>
        </p:nvSpPr>
        <p:spPr>
          <a:xfrm>
            <a:off x="1136822" y="2159398"/>
            <a:ext cx="2063578" cy="238485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b="1" dirty="0">
                <a:solidFill>
                  <a:schemeClr val="tx1"/>
                </a:solidFill>
              </a:rPr>
              <a:t>训练数据</a:t>
            </a:r>
            <a:endParaRPr lang="en-US" altLang="zh-CN" sz="2400" b="1" dirty="0">
              <a:solidFill>
                <a:schemeClr val="tx1"/>
              </a:solidFill>
            </a:endParaRPr>
          </a:p>
          <a:p>
            <a:pPr algn="ctr"/>
            <a:r>
              <a:rPr lang="zh-CN" altLang="en-US" sz="2400" dirty="0">
                <a:solidFill>
                  <a:schemeClr val="tx1"/>
                </a:solidFill>
              </a:rPr>
              <a:t>（</a:t>
            </a:r>
            <a:r>
              <a:rPr lang="en-US" altLang="zh-CN" sz="2400" dirty="0">
                <a:solidFill>
                  <a:schemeClr val="tx1"/>
                </a:solidFill>
              </a:rPr>
              <a:t>x, y</a:t>
            </a:r>
            <a:r>
              <a:rPr lang="zh-CN" altLang="en-US" sz="2400" dirty="0">
                <a:solidFill>
                  <a:schemeClr val="tx1"/>
                </a:solidFill>
              </a:rPr>
              <a:t>）</a:t>
            </a:r>
            <a:endParaRPr lang="en-US" altLang="zh-CN" sz="2400" dirty="0">
              <a:solidFill>
                <a:schemeClr val="tx1"/>
              </a:solidFill>
            </a:endParaRPr>
          </a:p>
          <a:p>
            <a:pPr algn="ctr"/>
            <a:r>
              <a:rPr lang="en-US" altLang="zh-CN" sz="2400" dirty="0">
                <a:solidFill>
                  <a:schemeClr val="tx1"/>
                </a:solidFill>
              </a:rPr>
              <a:t>(x, y)</a:t>
            </a:r>
          </a:p>
          <a:p>
            <a:pPr algn="ctr"/>
            <a:r>
              <a:rPr lang="en-US" altLang="zh-CN" sz="2400" dirty="0">
                <a:solidFill>
                  <a:schemeClr val="tx1"/>
                </a:solidFill>
              </a:rPr>
              <a:t>(x, y)</a:t>
            </a:r>
            <a:endParaRPr lang="zh-CN" altLang="en-US" sz="2400" dirty="0">
              <a:solidFill>
                <a:schemeClr val="tx1"/>
              </a:solidFill>
            </a:endParaRPr>
          </a:p>
        </p:txBody>
      </p:sp>
      <p:sp>
        <p:nvSpPr>
          <p:cNvPr id="11" name="矩形: 圆角 10">
            <a:extLst>
              <a:ext uri="{FF2B5EF4-FFF2-40B4-BE49-F238E27FC236}">
                <a16:creationId xmlns:a16="http://schemas.microsoft.com/office/drawing/2014/main" id="{5254144E-3F5B-4926-B416-D5C7AF4E7814}"/>
              </a:ext>
            </a:extLst>
          </p:cNvPr>
          <p:cNvSpPr/>
          <p:nvPr/>
        </p:nvSpPr>
        <p:spPr>
          <a:xfrm>
            <a:off x="4053016" y="2245895"/>
            <a:ext cx="1618735" cy="4695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t>算法</a:t>
            </a:r>
          </a:p>
        </p:txBody>
      </p:sp>
      <p:sp>
        <p:nvSpPr>
          <p:cNvPr id="12" name="矩形: 圆角 11">
            <a:extLst>
              <a:ext uri="{FF2B5EF4-FFF2-40B4-BE49-F238E27FC236}">
                <a16:creationId xmlns:a16="http://schemas.microsoft.com/office/drawing/2014/main" id="{149AD74D-AA4C-41A2-AFD4-D31CC73FF0E2}"/>
              </a:ext>
            </a:extLst>
          </p:cNvPr>
          <p:cNvSpPr/>
          <p:nvPr/>
        </p:nvSpPr>
        <p:spPr>
          <a:xfrm>
            <a:off x="4053016" y="3772501"/>
            <a:ext cx="1618735" cy="4695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t>模型</a:t>
            </a:r>
          </a:p>
        </p:txBody>
      </p:sp>
      <p:cxnSp>
        <p:nvCxnSpPr>
          <p:cNvPr id="13" name="直接箭头连接符 12">
            <a:extLst>
              <a:ext uri="{FF2B5EF4-FFF2-40B4-BE49-F238E27FC236}">
                <a16:creationId xmlns:a16="http://schemas.microsoft.com/office/drawing/2014/main" id="{8178F73A-438F-40E9-A856-8E90F99429E1}"/>
              </a:ext>
            </a:extLst>
          </p:cNvPr>
          <p:cNvCxnSpPr>
            <a:stCxn id="10" idx="3"/>
            <a:endCxn id="11" idx="1"/>
          </p:cNvCxnSpPr>
          <p:nvPr/>
        </p:nvCxnSpPr>
        <p:spPr>
          <a:xfrm flipV="1">
            <a:off x="3200400" y="2480674"/>
            <a:ext cx="852616" cy="8711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8D652851-E165-4F27-A3D9-6AD330A7DC93}"/>
              </a:ext>
            </a:extLst>
          </p:cNvPr>
          <p:cNvCxnSpPr>
            <a:stCxn id="11" idx="2"/>
            <a:endCxn id="12" idx="0"/>
          </p:cNvCxnSpPr>
          <p:nvPr/>
        </p:nvCxnSpPr>
        <p:spPr>
          <a:xfrm>
            <a:off x="4862384" y="2715452"/>
            <a:ext cx="0" cy="10570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矩形: 圆角 14">
            <a:extLst>
              <a:ext uri="{FF2B5EF4-FFF2-40B4-BE49-F238E27FC236}">
                <a16:creationId xmlns:a16="http://schemas.microsoft.com/office/drawing/2014/main" id="{A3FAED74-BC08-4E03-981D-622A7FB363A3}"/>
              </a:ext>
            </a:extLst>
          </p:cNvPr>
          <p:cNvSpPr/>
          <p:nvPr/>
        </p:nvSpPr>
        <p:spPr>
          <a:xfrm>
            <a:off x="7166921" y="1965051"/>
            <a:ext cx="1824681" cy="103124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solidFill>
                  <a:schemeClr val="tx1"/>
                </a:solidFill>
              </a:rPr>
              <a:t>智能体</a:t>
            </a:r>
          </a:p>
        </p:txBody>
      </p:sp>
      <p:sp>
        <p:nvSpPr>
          <p:cNvPr id="16" name="矩形: 圆角 15">
            <a:extLst>
              <a:ext uri="{FF2B5EF4-FFF2-40B4-BE49-F238E27FC236}">
                <a16:creationId xmlns:a16="http://schemas.microsoft.com/office/drawing/2014/main" id="{6747ED56-5760-4673-A44C-1B0D28E0D21D}"/>
              </a:ext>
            </a:extLst>
          </p:cNvPr>
          <p:cNvSpPr/>
          <p:nvPr/>
        </p:nvSpPr>
        <p:spPr>
          <a:xfrm>
            <a:off x="10142837" y="1965051"/>
            <a:ext cx="1824681" cy="103124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solidFill>
                  <a:schemeClr val="tx1"/>
                </a:solidFill>
              </a:rPr>
              <a:t>环境</a:t>
            </a:r>
          </a:p>
        </p:txBody>
      </p:sp>
      <p:sp>
        <p:nvSpPr>
          <p:cNvPr id="17" name="矩形: 圆角 16">
            <a:extLst>
              <a:ext uri="{FF2B5EF4-FFF2-40B4-BE49-F238E27FC236}">
                <a16:creationId xmlns:a16="http://schemas.microsoft.com/office/drawing/2014/main" id="{17CCAA86-5799-4EC6-A1D6-F197C87D76E1}"/>
              </a:ext>
            </a:extLst>
          </p:cNvPr>
          <p:cNvSpPr/>
          <p:nvPr/>
        </p:nvSpPr>
        <p:spPr>
          <a:xfrm>
            <a:off x="8468498" y="3475938"/>
            <a:ext cx="2318947" cy="176181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400" dirty="0">
                <a:solidFill>
                  <a:schemeClr val="tx1"/>
                </a:solidFill>
              </a:rPr>
              <a:t>经验数据</a:t>
            </a:r>
            <a:endParaRPr lang="en-US" altLang="zh-CN" sz="2400" dirty="0">
              <a:solidFill>
                <a:schemeClr val="tx1"/>
              </a:solidFill>
            </a:endParaRPr>
          </a:p>
          <a:p>
            <a:pPr algn="ctr"/>
            <a:r>
              <a:rPr lang="en-US" altLang="zh-CN" sz="2400" dirty="0">
                <a:solidFill>
                  <a:schemeClr val="tx1"/>
                </a:solidFill>
              </a:rPr>
              <a:t>s, a, r, s, a, r</a:t>
            </a:r>
          </a:p>
          <a:p>
            <a:pPr algn="ctr"/>
            <a:r>
              <a:rPr lang="en-US" altLang="zh-CN" sz="2400" dirty="0">
                <a:solidFill>
                  <a:schemeClr val="tx1"/>
                </a:solidFill>
              </a:rPr>
              <a:t>s, a, r, s, a, r</a:t>
            </a:r>
            <a:endParaRPr lang="zh-CN" altLang="en-US" sz="2400" dirty="0">
              <a:solidFill>
                <a:schemeClr val="tx1"/>
              </a:solidFill>
            </a:endParaRPr>
          </a:p>
          <a:p>
            <a:pPr algn="ctr"/>
            <a:r>
              <a:rPr lang="en-US" altLang="zh-CN" sz="2400" dirty="0">
                <a:solidFill>
                  <a:schemeClr val="tx1"/>
                </a:solidFill>
              </a:rPr>
              <a:t>s, a, r, s, a, r</a:t>
            </a:r>
            <a:endParaRPr lang="zh-CN" altLang="en-US" sz="2400" dirty="0">
              <a:solidFill>
                <a:schemeClr val="tx1"/>
              </a:solidFill>
            </a:endParaRPr>
          </a:p>
        </p:txBody>
      </p:sp>
      <p:cxnSp>
        <p:nvCxnSpPr>
          <p:cNvPr id="18" name="直接箭头连接符 17">
            <a:extLst>
              <a:ext uri="{FF2B5EF4-FFF2-40B4-BE49-F238E27FC236}">
                <a16:creationId xmlns:a16="http://schemas.microsoft.com/office/drawing/2014/main" id="{F05DE31B-9A2D-4436-8329-3152C64D1DE2}"/>
              </a:ext>
            </a:extLst>
          </p:cNvPr>
          <p:cNvCxnSpPr>
            <a:stCxn id="15" idx="3"/>
            <a:endCxn id="16" idx="1"/>
          </p:cNvCxnSpPr>
          <p:nvPr/>
        </p:nvCxnSpPr>
        <p:spPr>
          <a:xfrm>
            <a:off x="8991602" y="2480673"/>
            <a:ext cx="11512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8D7439DC-88B3-42AB-BAFE-88F2BCA4AB51}"/>
              </a:ext>
            </a:extLst>
          </p:cNvPr>
          <p:cNvCxnSpPr>
            <a:stCxn id="16" idx="2"/>
          </p:cNvCxnSpPr>
          <p:nvPr/>
        </p:nvCxnSpPr>
        <p:spPr>
          <a:xfrm flipH="1">
            <a:off x="10330249" y="2996295"/>
            <a:ext cx="724929" cy="4796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a:extLst>
              <a:ext uri="{FF2B5EF4-FFF2-40B4-BE49-F238E27FC236}">
                <a16:creationId xmlns:a16="http://schemas.microsoft.com/office/drawing/2014/main" id="{738E9028-95F6-4ACB-960A-F79A41294C7C}"/>
              </a:ext>
            </a:extLst>
          </p:cNvPr>
          <p:cNvCxnSpPr>
            <a:cxnSpLocks/>
            <a:stCxn id="17" idx="1"/>
            <a:endCxn id="15" idx="2"/>
          </p:cNvCxnSpPr>
          <p:nvPr/>
        </p:nvCxnSpPr>
        <p:spPr>
          <a:xfrm flipH="1" flipV="1">
            <a:off x="8079262" y="2996295"/>
            <a:ext cx="389236" cy="13605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文本框 25">
            <a:extLst>
              <a:ext uri="{FF2B5EF4-FFF2-40B4-BE49-F238E27FC236}">
                <a16:creationId xmlns:a16="http://schemas.microsoft.com/office/drawing/2014/main" id="{7DE35BEB-15AE-4FCE-B34E-6DE90991D681}"/>
              </a:ext>
            </a:extLst>
          </p:cNvPr>
          <p:cNvSpPr txBox="1"/>
          <p:nvPr/>
        </p:nvSpPr>
        <p:spPr>
          <a:xfrm>
            <a:off x="714632" y="5376621"/>
            <a:ext cx="5626443" cy="707886"/>
          </a:xfrm>
          <a:prstGeom prst="rect">
            <a:avLst/>
          </a:prstGeom>
          <a:noFill/>
        </p:spPr>
        <p:txBody>
          <a:bodyPr wrap="squar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监督学习</a:t>
            </a:r>
            <a:r>
              <a:rPr lang="zh-CN" altLang="en-US" sz="2000" dirty="0">
                <a:latin typeface="微软雅黑" panose="020B0503020204020204" pitchFamily="34" charset="-122"/>
                <a:ea typeface="微软雅黑" panose="020B0503020204020204" pitchFamily="34" charset="-122"/>
              </a:rPr>
              <a:t>：静态、无反馈、需要有相关的样本、样本数据独立同分布</a:t>
            </a:r>
          </a:p>
        </p:txBody>
      </p:sp>
      <p:sp>
        <p:nvSpPr>
          <p:cNvPr id="27" name="文本框 26">
            <a:extLst>
              <a:ext uri="{FF2B5EF4-FFF2-40B4-BE49-F238E27FC236}">
                <a16:creationId xmlns:a16="http://schemas.microsoft.com/office/drawing/2014/main" id="{E98834D1-56BB-4E98-A9A0-EEA5A1163569}"/>
              </a:ext>
            </a:extLst>
          </p:cNvPr>
          <p:cNvSpPr txBox="1"/>
          <p:nvPr/>
        </p:nvSpPr>
        <p:spPr>
          <a:xfrm>
            <a:off x="6341075" y="5303521"/>
            <a:ext cx="6003325" cy="707886"/>
          </a:xfrm>
          <a:prstGeom prst="rect">
            <a:avLst/>
          </a:prstGeom>
          <a:noFill/>
        </p:spPr>
        <p:txBody>
          <a:bodyPr wrap="square" rtlCol="0">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强化学习</a:t>
            </a:r>
            <a:r>
              <a:rPr lang="zh-CN" altLang="en-US" sz="2000" dirty="0">
                <a:latin typeface="微软雅黑" panose="020B0503020204020204" pitchFamily="34" charset="-122"/>
                <a:ea typeface="微软雅黑" panose="020B0503020204020204" pitchFamily="34" charset="-122"/>
              </a:rPr>
              <a:t>：动态、有反馈、通过与环境交互产生样本，样本数据高度相关</a:t>
            </a:r>
          </a:p>
        </p:txBody>
      </p:sp>
      <p:sp>
        <p:nvSpPr>
          <p:cNvPr id="2" name="灯片编号占位符 1">
            <a:extLst>
              <a:ext uri="{FF2B5EF4-FFF2-40B4-BE49-F238E27FC236}">
                <a16:creationId xmlns:a16="http://schemas.microsoft.com/office/drawing/2014/main" id="{2801E5EF-5625-47C3-9074-9E3710B1D8CC}"/>
              </a:ext>
            </a:extLst>
          </p:cNvPr>
          <p:cNvSpPr>
            <a:spLocks noGrp="1"/>
          </p:cNvSpPr>
          <p:nvPr>
            <p:ph type="sldNum" sz="quarter" idx="12"/>
          </p:nvPr>
        </p:nvSpPr>
        <p:spPr/>
        <p:txBody>
          <a:bodyPr/>
          <a:lstStyle/>
          <a:p>
            <a:fld id="{2F70002B-DB28-4520-A569-03C3D79DDAFE}" type="slidenum">
              <a:rPr lang="zh-CN" altLang="en-US" smtClean="0"/>
              <a:t>14</a:t>
            </a:fld>
            <a:endParaRPr lang="zh-CN" altLang="en-US"/>
          </a:p>
        </p:txBody>
      </p:sp>
    </p:spTree>
    <p:extLst>
      <p:ext uri="{BB962C8B-B14F-4D97-AF65-F5344CB8AC3E}">
        <p14:creationId xmlns:p14="http://schemas.microsoft.com/office/powerpoint/2010/main" val="3114500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BFBF262-9550-43DD-8FAA-1DE6BC4BF3BF}"/>
              </a:ext>
            </a:extLst>
          </p:cNvPr>
          <p:cNvSpPr/>
          <p:nvPr/>
        </p:nvSpPr>
        <p:spPr>
          <a:xfrm>
            <a:off x="0" y="6337301"/>
            <a:ext cx="12192000" cy="520699"/>
          </a:xfrm>
          <a:prstGeom prst="rect">
            <a:avLst/>
          </a:prstGeom>
          <a:solidFill>
            <a:srgbClr val="4149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25" name="组合 24">
            <a:extLst>
              <a:ext uri="{FF2B5EF4-FFF2-40B4-BE49-F238E27FC236}">
                <a16:creationId xmlns:a16="http://schemas.microsoft.com/office/drawing/2014/main" id="{C4167CDC-FCFE-4187-82BD-F117D848A8B8}"/>
              </a:ext>
            </a:extLst>
          </p:cNvPr>
          <p:cNvGrpSpPr/>
          <p:nvPr/>
        </p:nvGrpSpPr>
        <p:grpSpPr>
          <a:xfrm>
            <a:off x="4408902" y="6255915"/>
            <a:ext cx="3374196" cy="142436"/>
            <a:chOff x="3676844" y="6224606"/>
            <a:chExt cx="4857556" cy="205054"/>
          </a:xfrm>
        </p:grpSpPr>
        <p:sp>
          <p:nvSpPr>
            <p:cNvPr id="5" name="平行四边形 4">
              <a:extLst>
                <a:ext uri="{FF2B5EF4-FFF2-40B4-BE49-F238E27FC236}">
                  <a16:creationId xmlns:a16="http://schemas.microsoft.com/office/drawing/2014/main" id="{ACD39CF4-EE00-4EF0-AFF6-FA75B15E137A}"/>
                </a:ext>
              </a:extLst>
            </p:cNvPr>
            <p:cNvSpPr/>
            <p:nvPr/>
          </p:nvSpPr>
          <p:spPr>
            <a:xfrm>
              <a:off x="3676844" y="6249442"/>
              <a:ext cx="4857556" cy="180218"/>
            </a:xfrm>
            <a:prstGeom prst="parallelogram">
              <a:avLst>
                <a:gd name="adj" fmla="val 42747"/>
              </a:avLst>
            </a:prstGeom>
            <a:solidFill>
              <a:schemeClr val="bg1"/>
            </a:solidFill>
            <a:ln w="1905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a:extLst>
                <a:ext uri="{FF2B5EF4-FFF2-40B4-BE49-F238E27FC236}">
                  <a16:creationId xmlns:a16="http://schemas.microsoft.com/office/drawing/2014/main" id="{22829C85-D3B3-4FEC-BEDF-355CBF5FCD82}"/>
                </a:ext>
              </a:extLst>
            </p:cNvPr>
            <p:cNvSpPr/>
            <p:nvPr/>
          </p:nvSpPr>
          <p:spPr>
            <a:xfrm>
              <a:off x="3718560" y="6224606"/>
              <a:ext cx="4796644" cy="178795"/>
            </a:xfrm>
            <a:prstGeom prst="parallelogram">
              <a:avLst>
                <a:gd name="adj" fmla="val 42747"/>
              </a:avLst>
            </a:prstGeom>
            <a:solidFill>
              <a:srgbClr val="EDA32C"/>
            </a:solidFill>
            <a:ln w="190500" cap="rnd">
              <a:solidFill>
                <a:srgbClr val="EDA32C"/>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D7C52C8A-9F76-4858-9733-AB225ACC2050}"/>
              </a:ext>
            </a:extLst>
          </p:cNvPr>
          <p:cNvSpPr/>
          <p:nvPr/>
        </p:nvSpPr>
        <p:spPr>
          <a:xfrm>
            <a:off x="0" y="1"/>
            <a:ext cx="12192000" cy="520699"/>
          </a:xfrm>
          <a:prstGeom prst="rect">
            <a:avLst/>
          </a:prstGeom>
          <a:solidFill>
            <a:srgbClr val="414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圆角 73">
            <a:extLst>
              <a:ext uri="{FF2B5EF4-FFF2-40B4-BE49-F238E27FC236}">
                <a16:creationId xmlns:a16="http://schemas.microsoft.com/office/drawing/2014/main" id="{7F51E5AC-14C9-43BC-AF06-8A075B384240}"/>
              </a:ext>
            </a:extLst>
          </p:cNvPr>
          <p:cNvSpPr/>
          <p:nvPr/>
        </p:nvSpPr>
        <p:spPr>
          <a:xfrm>
            <a:off x="3510986" y="2139645"/>
            <a:ext cx="5170028" cy="2503476"/>
          </a:xfrm>
          <a:prstGeom prst="roundRect">
            <a:avLst>
              <a:gd name="adj" fmla="val 4546"/>
            </a:avLst>
          </a:prstGeom>
          <a:no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76" name="文本框 75">
            <a:extLst>
              <a:ext uri="{FF2B5EF4-FFF2-40B4-BE49-F238E27FC236}">
                <a16:creationId xmlns:a16="http://schemas.microsoft.com/office/drawing/2014/main" id="{609B652E-78FF-43D1-9653-DF6F177C67A3}"/>
              </a:ext>
            </a:extLst>
          </p:cNvPr>
          <p:cNvSpPr txBox="1"/>
          <p:nvPr/>
        </p:nvSpPr>
        <p:spPr>
          <a:xfrm>
            <a:off x="4488830" y="2890391"/>
            <a:ext cx="3214340" cy="1077218"/>
          </a:xfrm>
          <a:prstGeom prst="rect">
            <a:avLst/>
          </a:prstGeom>
          <a:noFill/>
        </p:spPr>
        <p:txBody>
          <a:bodyPr vert="horz" wrap="square" rtlCol="0">
            <a:spAutoFit/>
          </a:bodyPr>
          <a:lstStyle/>
          <a:p>
            <a:pPr algn="ctr"/>
            <a:r>
              <a:rPr lang="zh-CN" altLang="en-US" sz="3200" spc="600" dirty="0">
                <a:solidFill>
                  <a:schemeClr val="accent1"/>
                </a:solidFill>
                <a:latin typeface="幼圆" panose="02010509060101010101" pitchFamily="49" charset="-122"/>
                <a:ea typeface="幼圆" panose="02010509060101010101" pitchFamily="49" charset="-122"/>
              </a:rPr>
              <a:t>强化学习工作流程及其挑战</a:t>
            </a:r>
          </a:p>
        </p:txBody>
      </p:sp>
      <p:sp>
        <p:nvSpPr>
          <p:cNvPr id="79" name="矩形: 圆角 78">
            <a:extLst>
              <a:ext uri="{FF2B5EF4-FFF2-40B4-BE49-F238E27FC236}">
                <a16:creationId xmlns:a16="http://schemas.microsoft.com/office/drawing/2014/main" id="{924448E2-AFDF-4968-AA91-5321765991CB}"/>
              </a:ext>
            </a:extLst>
          </p:cNvPr>
          <p:cNvSpPr/>
          <p:nvPr/>
        </p:nvSpPr>
        <p:spPr>
          <a:xfrm>
            <a:off x="5191058" y="1941847"/>
            <a:ext cx="1687756" cy="383293"/>
          </a:xfrm>
          <a:prstGeom prst="roundRect">
            <a:avLst>
              <a:gd name="adj" fmla="val 50000"/>
            </a:avLst>
          </a:prstGeom>
          <a:solidFill>
            <a:schemeClr val="accent1"/>
          </a:solid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pc="300" dirty="0">
                <a:solidFill>
                  <a:schemeClr val="bg1"/>
                </a:solidFill>
                <a:latin typeface="华文细黑" panose="02010600040101010101" pitchFamily="2" charset="-122"/>
                <a:ea typeface="华文细黑" panose="02010600040101010101" pitchFamily="2" charset="-122"/>
              </a:rPr>
              <a:t>Part 03</a:t>
            </a:r>
            <a:endParaRPr lang="zh-CN" altLang="en-US" sz="2000" spc="300" dirty="0">
              <a:solidFill>
                <a:schemeClr val="bg1"/>
              </a:solidFill>
              <a:latin typeface="华文细黑" panose="02010600040101010101" pitchFamily="2" charset="-122"/>
              <a:ea typeface="华文细黑" panose="02010600040101010101" pitchFamily="2" charset="-122"/>
            </a:endParaRPr>
          </a:p>
        </p:txBody>
      </p:sp>
      <p:sp>
        <p:nvSpPr>
          <p:cNvPr id="43" name="文本框 42">
            <a:extLst>
              <a:ext uri="{FF2B5EF4-FFF2-40B4-BE49-F238E27FC236}">
                <a16:creationId xmlns:a16="http://schemas.microsoft.com/office/drawing/2014/main" id="{AE91E80F-69BE-48D2-9D74-7CF1C1E5D366}"/>
              </a:ext>
            </a:extLst>
          </p:cNvPr>
          <p:cNvSpPr txBox="1"/>
          <p:nvPr/>
        </p:nvSpPr>
        <p:spPr>
          <a:xfrm>
            <a:off x="4741397" y="6152001"/>
            <a:ext cx="2587077" cy="306467"/>
          </a:xfrm>
          <a:prstGeom prst="round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solidFill>
                  <a:schemeClr val="bg1"/>
                </a:solidFill>
                <a:latin typeface="幼圆" panose="02010509060101010101" pitchFamily="49" charset="-122"/>
                <a:ea typeface="幼圆" panose="02010509060101010101" pitchFamily="49" charset="-122"/>
              </a:rPr>
              <a:t>西安电子科技大学通信工程学院</a:t>
            </a:r>
          </a:p>
        </p:txBody>
      </p:sp>
      <p:sp>
        <p:nvSpPr>
          <p:cNvPr id="2" name="灯片编号占位符 1">
            <a:extLst>
              <a:ext uri="{FF2B5EF4-FFF2-40B4-BE49-F238E27FC236}">
                <a16:creationId xmlns:a16="http://schemas.microsoft.com/office/drawing/2014/main" id="{59046F3D-97A5-45D7-9CF3-BA4B39087D56}"/>
              </a:ext>
            </a:extLst>
          </p:cNvPr>
          <p:cNvSpPr>
            <a:spLocks noGrp="1"/>
          </p:cNvSpPr>
          <p:nvPr>
            <p:ph type="sldNum" sz="quarter" idx="12"/>
          </p:nvPr>
        </p:nvSpPr>
        <p:spPr/>
        <p:txBody>
          <a:bodyPr/>
          <a:lstStyle/>
          <a:p>
            <a:fld id="{2F70002B-DB28-4520-A569-03C3D79DDAFE}" type="slidenum">
              <a:rPr lang="zh-CN" altLang="en-US" smtClean="0"/>
              <a:t>15</a:t>
            </a:fld>
            <a:endParaRPr lang="zh-CN" altLang="en-US"/>
          </a:p>
        </p:txBody>
      </p:sp>
    </p:spTree>
    <p:extLst>
      <p:ext uri="{BB962C8B-B14F-4D97-AF65-F5344CB8AC3E}">
        <p14:creationId xmlns:p14="http://schemas.microsoft.com/office/powerpoint/2010/main" val="1964648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圆角 42">
            <a:extLst>
              <a:ext uri="{FF2B5EF4-FFF2-40B4-BE49-F238E27FC236}">
                <a16:creationId xmlns:a16="http://schemas.microsoft.com/office/drawing/2014/main" id="{2BD6A15B-958E-474B-8732-22679C8E6A99}"/>
              </a:ext>
            </a:extLst>
          </p:cNvPr>
          <p:cNvSpPr/>
          <p:nvPr/>
        </p:nvSpPr>
        <p:spPr>
          <a:xfrm rot="2700000" flipH="1">
            <a:off x="-362154" y="502441"/>
            <a:ext cx="724306" cy="7247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49" name="文本框 48">
            <a:extLst>
              <a:ext uri="{FF2B5EF4-FFF2-40B4-BE49-F238E27FC236}">
                <a16:creationId xmlns:a16="http://schemas.microsoft.com/office/drawing/2014/main" id="{0B787BAC-F6F8-43A8-A0D5-1D4F71CA2C47}"/>
              </a:ext>
            </a:extLst>
          </p:cNvPr>
          <p:cNvSpPr txBox="1"/>
          <p:nvPr/>
        </p:nvSpPr>
        <p:spPr>
          <a:xfrm>
            <a:off x="531953" y="299935"/>
            <a:ext cx="6662061" cy="584775"/>
          </a:xfrm>
          <a:prstGeom prst="rect">
            <a:avLst/>
          </a:prstGeom>
          <a:noFill/>
        </p:spPr>
        <p:txBody>
          <a:bodyPr wrap="square" rtlCol="0">
            <a:spAutoFit/>
          </a:bodyPr>
          <a:lstStyle/>
          <a:p>
            <a:pPr algn="ctr"/>
            <a:r>
              <a:rPr lang="en-US" altLang="zh-CN" sz="3200" spc="600" dirty="0">
                <a:solidFill>
                  <a:schemeClr val="accent1"/>
                </a:solidFill>
                <a:latin typeface="幼圆" panose="02010509060101010101" pitchFamily="49" charset="-122"/>
                <a:ea typeface="幼圆" panose="02010509060101010101" pitchFamily="49" charset="-122"/>
              </a:rPr>
              <a:t>03</a:t>
            </a:r>
            <a:r>
              <a:rPr lang="zh-CN" altLang="en-US" sz="3200" spc="600" dirty="0">
                <a:solidFill>
                  <a:schemeClr val="accent1"/>
                </a:solidFill>
                <a:latin typeface="幼圆" panose="02010509060101010101" pitchFamily="49" charset="-122"/>
                <a:ea typeface="幼圆" panose="02010509060101010101" pitchFamily="49" charset="-122"/>
              </a:rPr>
              <a:t>强化学习工作流程及其挑战</a:t>
            </a:r>
          </a:p>
        </p:txBody>
      </p:sp>
      <p:cxnSp>
        <p:nvCxnSpPr>
          <p:cNvPr id="5" name="Straight Connector 55">
            <a:extLst>
              <a:ext uri="{FF2B5EF4-FFF2-40B4-BE49-F238E27FC236}">
                <a16:creationId xmlns:a16="http://schemas.microsoft.com/office/drawing/2014/main" id="{E202ED27-57D7-436D-9E96-878C58B03C4B}"/>
              </a:ext>
            </a:extLst>
          </p:cNvPr>
          <p:cNvCxnSpPr/>
          <p:nvPr/>
        </p:nvCxnSpPr>
        <p:spPr>
          <a:xfrm flipV="1">
            <a:off x="4257301" y="4370297"/>
            <a:ext cx="0" cy="85960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6">
            <a:extLst>
              <a:ext uri="{FF2B5EF4-FFF2-40B4-BE49-F238E27FC236}">
                <a16:creationId xmlns:a16="http://schemas.microsoft.com/office/drawing/2014/main" id="{A35AC0C2-A355-4CBC-A5A8-7F5EE9221A51}"/>
              </a:ext>
            </a:extLst>
          </p:cNvPr>
          <p:cNvCxnSpPr/>
          <p:nvPr/>
        </p:nvCxnSpPr>
        <p:spPr>
          <a:xfrm>
            <a:off x="6141519" y="3940497"/>
            <a:ext cx="0" cy="85960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57">
            <a:extLst>
              <a:ext uri="{FF2B5EF4-FFF2-40B4-BE49-F238E27FC236}">
                <a16:creationId xmlns:a16="http://schemas.microsoft.com/office/drawing/2014/main" id="{97150277-55CC-4C3D-8D27-E3A3B34A4D60}"/>
              </a:ext>
            </a:extLst>
          </p:cNvPr>
          <p:cNvCxnSpPr/>
          <p:nvPr/>
        </p:nvCxnSpPr>
        <p:spPr>
          <a:xfrm flipV="1">
            <a:off x="8025736" y="3657959"/>
            <a:ext cx="0" cy="85960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60">
            <a:extLst>
              <a:ext uri="{FF2B5EF4-FFF2-40B4-BE49-F238E27FC236}">
                <a16:creationId xmlns:a16="http://schemas.microsoft.com/office/drawing/2014/main" id="{EFA19688-97F0-484A-AC91-F524CA31253B}"/>
              </a:ext>
            </a:extLst>
          </p:cNvPr>
          <p:cNvCxnSpPr/>
          <p:nvPr/>
        </p:nvCxnSpPr>
        <p:spPr>
          <a:xfrm flipV="1">
            <a:off x="2350009" y="3871222"/>
            <a:ext cx="0" cy="85960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9" name="Freeform 21">
            <a:extLst>
              <a:ext uri="{FF2B5EF4-FFF2-40B4-BE49-F238E27FC236}">
                <a16:creationId xmlns:a16="http://schemas.microsoft.com/office/drawing/2014/main" id="{37BE6D4A-26F0-4322-8AB6-5F0A87CE5F70}"/>
              </a:ext>
            </a:extLst>
          </p:cNvPr>
          <p:cNvSpPr>
            <a:spLocks/>
          </p:cNvSpPr>
          <p:nvPr/>
        </p:nvSpPr>
        <p:spPr bwMode="auto">
          <a:xfrm>
            <a:off x="2514" y="2784459"/>
            <a:ext cx="9794527" cy="3583614"/>
          </a:xfrm>
          <a:custGeom>
            <a:avLst/>
            <a:gdLst>
              <a:gd name="T0" fmla="*/ 0 w 2828"/>
              <a:gd name="T1" fmla="*/ 856 h 1032"/>
              <a:gd name="T2" fmla="*/ 660 w 2828"/>
              <a:gd name="T3" fmla="*/ 540 h 1032"/>
              <a:gd name="T4" fmla="*/ 1232 w 2828"/>
              <a:gd name="T5" fmla="*/ 720 h 1032"/>
              <a:gd name="T6" fmla="*/ 1772 w 2828"/>
              <a:gd name="T7" fmla="*/ 320 h 1032"/>
              <a:gd name="T8" fmla="*/ 2315 w 2828"/>
              <a:gd name="T9" fmla="*/ 479 h 1032"/>
              <a:gd name="T10" fmla="*/ 2828 w 2828"/>
              <a:gd name="T11" fmla="*/ 0 h 1032"/>
            </a:gdLst>
            <a:ahLst/>
            <a:cxnLst>
              <a:cxn ang="0">
                <a:pos x="T0" y="T1"/>
              </a:cxn>
              <a:cxn ang="0">
                <a:pos x="T2" y="T3"/>
              </a:cxn>
              <a:cxn ang="0">
                <a:pos x="T4" y="T5"/>
              </a:cxn>
              <a:cxn ang="0">
                <a:pos x="T6" y="T7"/>
              </a:cxn>
              <a:cxn ang="0">
                <a:pos x="T8" y="T9"/>
              </a:cxn>
              <a:cxn ang="0">
                <a:pos x="T10" y="T11"/>
              </a:cxn>
            </a:cxnLst>
            <a:rect l="0" t="0" r="r" b="b"/>
            <a:pathLst>
              <a:path w="2828" h="1032">
                <a:moveTo>
                  <a:pt x="0" y="856"/>
                </a:moveTo>
                <a:cubicBezTo>
                  <a:pt x="420" y="1032"/>
                  <a:pt x="464" y="536"/>
                  <a:pt x="660" y="540"/>
                </a:cubicBezTo>
                <a:cubicBezTo>
                  <a:pt x="856" y="544"/>
                  <a:pt x="976" y="736"/>
                  <a:pt x="1232" y="720"/>
                </a:cubicBezTo>
                <a:cubicBezTo>
                  <a:pt x="1488" y="704"/>
                  <a:pt x="1508" y="352"/>
                  <a:pt x="1772" y="320"/>
                </a:cubicBezTo>
                <a:cubicBezTo>
                  <a:pt x="2036" y="288"/>
                  <a:pt x="2063" y="491"/>
                  <a:pt x="2315" y="479"/>
                </a:cubicBezTo>
                <a:cubicBezTo>
                  <a:pt x="2567" y="467"/>
                  <a:pt x="2572" y="84"/>
                  <a:pt x="2828" y="0"/>
                </a:cubicBezTo>
              </a:path>
            </a:pathLst>
          </a:custGeom>
          <a:noFill/>
          <a:ln w="15875" cap="flat">
            <a:solidFill>
              <a:schemeClr val="accent1"/>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1">
                  <a:lumMod val="75000"/>
                  <a:lumOff val="25000"/>
                </a:schemeClr>
              </a:solidFill>
            </a:endParaRPr>
          </a:p>
        </p:txBody>
      </p:sp>
      <p:sp>
        <p:nvSpPr>
          <p:cNvPr id="10" name="Oval 19">
            <a:extLst>
              <a:ext uri="{FF2B5EF4-FFF2-40B4-BE49-F238E27FC236}">
                <a16:creationId xmlns:a16="http://schemas.microsoft.com/office/drawing/2014/main" id="{7E30B774-2767-4E59-BD5E-CA2C1880F3F6}"/>
              </a:ext>
            </a:extLst>
          </p:cNvPr>
          <p:cNvSpPr>
            <a:spLocks noChangeArrowheads="1"/>
          </p:cNvSpPr>
          <p:nvPr/>
        </p:nvSpPr>
        <p:spPr bwMode="auto">
          <a:xfrm>
            <a:off x="3745463" y="4800097"/>
            <a:ext cx="995966" cy="993236"/>
          </a:xfrm>
          <a:prstGeom prst="ellipse">
            <a:avLst/>
          </a:prstGeom>
          <a:solidFill>
            <a:schemeClr val="accent2"/>
          </a:solidFill>
          <a:ln>
            <a:noFill/>
          </a:ln>
        </p:spPr>
        <p:txBody>
          <a:bodyPr vert="horz" wrap="square" lIns="91440" tIns="45720" rIns="91440" bIns="45720" numCol="1" anchor="ctr" anchorCtr="0" compatLnSpc="1">
            <a:prstTxWarp prst="textNoShape">
              <a:avLst/>
            </a:prstTxWarp>
          </a:bodyPr>
          <a:lstStyle/>
          <a:p>
            <a:pPr algn="ctr"/>
            <a:endParaRPr lang="en-US" sz="2400" dirty="0">
              <a:solidFill>
                <a:schemeClr val="tx1">
                  <a:lumMod val="75000"/>
                  <a:lumOff val="25000"/>
                </a:schemeClr>
              </a:solidFill>
              <a:latin typeface="FontAwesome" pitchFamily="2" charset="0"/>
            </a:endParaRPr>
          </a:p>
        </p:txBody>
      </p:sp>
      <p:sp>
        <p:nvSpPr>
          <p:cNvPr id="11" name="Oval 19">
            <a:extLst>
              <a:ext uri="{FF2B5EF4-FFF2-40B4-BE49-F238E27FC236}">
                <a16:creationId xmlns:a16="http://schemas.microsoft.com/office/drawing/2014/main" id="{D0BE2964-FA00-43B6-87D7-4627E4592B21}"/>
              </a:ext>
            </a:extLst>
          </p:cNvPr>
          <p:cNvSpPr>
            <a:spLocks noChangeArrowheads="1"/>
          </p:cNvSpPr>
          <p:nvPr/>
        </p:nvSpPr>
        <p:spPr bwMode="auto">
          <a:xfrm>
            <a:off x="5643536" y="3444497"/>
            <a:ext cx="995966" cy="993236"/>
          </a:xfrm>
          <a:prstGeom prst="ellipse">
            <a:avLst/>
          </a:prstGeom>
          <a:solidFill>
            <a:schemeClr val="accent1"/>
          </a:solidFill>
          <a:ln>
            <a:noFill/>
          </a:ln>
        </p:spPr>
        <p:txBody>
          <a:bodyPr vert="horz" wrap="square" lIns="91440" tIns="45720" rIns="91440" bIns="45720" numCol="1" anchor="ctr" anchorCtr="0" compatLnSpc="1">
            <a:prstTxWarp prst="textNoShape">
              <a:avLst/>
            </a:prstTxWarp>
          </a:bodyPr>
          <a:lstStyle/>
          <a:p>
            <a:pPr algn="ctr"/>
            <a:endParaRPr lang="en-US" sz="2400" dirty="0">
              <a:solidFill>
                <a:schemeClr val="tx1">
                  <a:lumMod val="75000"/>
                  <a:lumOff val="25000"/>
                </a:schemeClr>
              </a:solidFill>
              <a:latin typeface="FontAwesome" pitchFamily="2" charset="0"/>
            </a:endParaRPr>
          </a:p>
        </p:txBody>
      </p:sp>
      <p:sp>
        <p:nvSpPr>
          <p:cNvPr id="12" name="Oval 19">
            <a:extLst>
              <a:ext uri="{FF2B5EF4-FFF2-40B4-BE49-F238E27FC236}">
                <a16:creationId xmlns:a16="http://schemas.microsoft.com/office/drawing/2014/main" id="{5F8CE9B2-B8FD-4083-9301-A675D57DB512}"/>
              </a:ext>
            </a:extLst>
          </p:cNvPr>
          <p:cNvSpPr>
            <a:spLocks noChangeArrowheads="1"/>
          </p:cNvSpPr>
          <p:nvPr/>
        </p:nvSpPr>
        <p:spPr bwMode="auto">
          <a:xfrm>
            <a:off x="7527753" y="3940497"/>
            <a:ext cx="995966" cy="993236"/>
          </a:xfrm>
          <a:prstGeom prst="ellipse">
            <a:avLst/>
          </a:prstGeom>
          <a:solidFill>
            <a:schemeClr val="accent2"/>
          </a:solidFill>
          <a:ln>
            <a:noFill/>
          </a:ln>
        </p:spPr>
        <p:txBody>
          <a:bodyPr vert="horz" wrap="square" lIns="91440" tIns="45720" rIns="91440" bIns="45720" numCol="1" anchor="ctr" anchorCtr="0" compatLnSpc="1">
            <a:prstTxWarp prst="textNoShape">
              <a:avLst/>
            </a:prstTxWarp>
          </a:bodyPr>
          <a:lstStyle/>
          <a:p>
            <a:pPr algn="ctr"/>
            <a:endParaRPr lang="en-US" sz="2400" dirty="0">
              <a:solidFill>
                <a:schemeClr val="tx1">
                  <a:lumMod val="75000"/>
                  <a:lumOff val="25000"/>
                </a:schemeClr>
              </a:solidFill>
              <a:latin typeface="FontAwesome" pitchFamily="2" charset="0"/>
            </a:endParaRPr>
          </a:p>
        </p:txBody>
      </p:sp>
      <p:sp>
        <p:nvSpPr>
          <p:cNvPr id="13" name="Oval 19">
            <a:extLst>
              <a:ext uri="{FF2B5EF4-FFF2-40B4-BE49-F238E27FC236}">
                <a16:creationId xmlns:a16="http://schemas.microsoft.com/office/drawing/2014/main" id="{3AE62E0A-0487-4BF8-8941-5A35FC1B5219}"/>
              </a:ext>
            </a:extLst>
          </p:cNvPr>
          <p:cNvSpPr>
            <a:spLocks noChangeArrowheads="1"/>
          </p:cNvSpPr>
          <p:nvPr/>
        </p:nvSpPr>
        <p:spPr bwMode="auto">
          <a:xfrm>
            <a:off x="1847390" y="4178788"/>
            <a:ext cx="995966" cy="993236"/>
          </a:xfrm>
          <a:prstGeom prst="ellipse">
            <a:avLst/>
          </a:prstGeom>
          <a:solidFill>
            <a:schemeClr val="accent1"/>
          </a:solidFill>
          <a:ln>
            <a:noFill/>
          </a:ln>
        </p:spPr>
        <p:txBody>
          <a:bodyPr vert="horz" wrap="square" lIns="91440" tIns="45720" rIns="91440" bIns="45720" numCol="1" anchor="ctr" anchorCtr="0" compatLnSpc="1">
            <a:prstTxWarp prst="textNoShape">
              <a:avLst/>
            </a:prstTxWarp>
          </a:bodyPr>
          <a:lstStyle/>
          <a:p>
            <a:pPr algn="ctr"/>
            <a:endParaRPr lang="en-US" sz="2400" dirty="0">
              <a:solidFill>
                <a:schemeClr val="tx1">
                  <a:lumMod val="75000"/>
                  <a:lumOff val="25000"/>
                </a:schemeClr>
              </a:solidFill>
              <a:latin typeface="FontAwesome" pitchFamily="2" charset="0"/>
            </a:endParaRPr>
          </a:p>
        </p:txBody>
      </p:sp>
      <p:sp>
        <p:nvSpPr>
          <p:cNvPr id="14" name="Freeform 22">
            <a:extLst>
              <a:ext uri="{FF2B5EF4-FFF2-40B4-BE49-F238E27FC236}">
                <a16:creationId xmlns:a16="http://schemas.microsoft.com/office/drawing/2014/main" id="{BC18E219-76A2-4F22-AAE7-4F67878BB492}"/>
              </a:ext>
            </a:extLst>
          </p:cNvPr>
          <p:cNvSpPr>
            <a:spLocks/>
          </p:cNvSpPr>
          <p:nvPr/>
        </p:nvSpPr>
        <p:spPr bwMode="auto">
          <a:xfrm>
            <a:off x="10096558" y="2637363"/>
            <a:ext cx="406459" cy="354931"/>
          </a:xfrm>
          <a:custGeom>
            <a:avLst/>
            <a:gdLst>
              <a:gd name="T0" fmla="*/ 71 w 71"/>
              <a:gd name="T1" fmla="*/ 3 h 62"/>
              <a:gd name="T2" fmla="*/ 0 w 71"/>
              <a:gd name="T3" fmla="*/ 62 h 62"/>
              <a:gd name="T4" fmla="*/ 14 w 71"/>
              <a:gd name="T5" fmla="*/ 0 h 62"/>
              <a:gd name="T6" fmla="*/ 71 w 71"/>
              <a:gd name="T7" fmla="*/ 3 h 62"/>
            </a:gdLst>
            <a:ahLst/>
            <a:cxnLst>
              <a:cxn ang="0">
                <a:pos x="T0" y="T1"/>
              </a:cxn>
              <a:cxn ang="0">
                <a:pos x="T2" y="T3"/>
              </a:cxn>
              <a:cxn ang="0">
                <a:pos x="T4" y="T5"/>
              </a:cxn>
              <a:cxn ang="0">
                <a:pos x="T6" y="T7"/>
              </a:cxn>
            </a:cxnLst>
            <a:rect l="0" t="0" r="r" b="b"/>
            <a:pathLst>
              <a:path w="71" h="62">
                <a:moveTo>
                  <a:pt x="71" y="3"/>
                </a:moveTo>
                <a:lnTo>
                  <a:pt x="0" y="62"/>
                </a:lnTo>
                <a:lnTo>
                  <a:pt x="14" y="0"/>
                </a:lnTo>
                <a:lnTo>
                  <a:pt x="71" y="3"/>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75000"/>
                  <a:lumOff val="25000"/>
                </a:schemeClr>
              </a:solidFill>
            </a:endParaRPr>
          </a:p>
        </p:txBody>
      </p:sp>
      <p:sp>
        <p:nvSpPr>
          <p:cNvPr id="15" name="Freeform 23">
            <a:extLst>
              <a:ext uri="{FF2B5EF4-FFF2-40B4-BE49-F238E27FC236}">
                <a16:creationId xmlns:a16="http://schemas.microsoft.com/office/drawing/2014/main" id="{0B932B4E-AF7F-4856-81BE-402F7886FC6E}"/>
              </a:ext>
            </a:extLst>
          </p:cNvPr>
          <p:cNvSpPr>
            <a:spLocks/>
          </p:cNvSpPr>
          <p:nvPr/>
        </p:nvSpPr>
        <p:spPr bwMode="auto">
          <a:xfrm>
            <a:off x="9741624" y="2202286"/>
            <a:ext cx="1316691" cy="681241"/>
          </a:xfrm>
          <a:custGeom>
            <a:avLst/>
            <a:gdLst>
              <a:gd name="T0" fmla="*/ 230 w 230"/>
              <a:gd name="T1" fmla="*/ 0 h 119"/>
              <a:gd name="T2" fmla="*/ 0 w 230"/>
              <a:gd name="T3" fmla="*/ 26 h 119"/>
              <a:gd name="T4" fmla="*/ 140 w 230"/>
              <a:gd name="T5" fmla="*/ 119 h 119"/>
              <a:gd name="T6" fmla="*/ 230 w 230"/>
              <a:gd name="T7" fmla="*/ 0 h 119"/>
            </a:gdLst>
            <a:ahLst/>
            <a:cxnLst>
              <a:cxn ang="0">
                <a:pos x="T0" y="T1"/>
              </a:cxn>
              <a:cxn ang="0">
                <a:pos x="T2" y="T3"/>
              </a:cxn>
              <a:cxn ang="0">
                <a:pos x="T4" y="T5"/>
              </a:cxn>
              <a:cxn ang="0">
                <a:pos x="T6" y="T7"/>
              </a:cxn>
            </a:cxnLst>
            <a:rect l="0" t="0" r="r" b="b"/>
            <a:pathLst>
              <a:path w="230" h="119">
                <a:moveTo>
                  <a:pt x="230" y="0"/>
                </a:moveTo>
                <a:lnTo>
                  <a:pt x="0" y="26"/>
                </a:lnTo>
                <a:lnTo>
                  <a:pt x="140" y="119"/>
                </a:lnTo>
                <a:lnTo>
                  <a:pt x="230" y="0"/>
                </a:lnTo>
                <a:close/>
              </a:path>
            </a:pathLst>
          </a:custGeom>
          <a:solidFill>
            <a:schemeClr val="accent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lumMod val="75000"/>
                  <a:lumOff val="25000"/>
                </a:schemeClr>
              </a:solidFill>
            </a:endParaRPr>
          </a:p>
        </p:txBody>
      </p:sp>
      <p:sp>
        <p:nvSpPr>
          <p:cNvPr id="16" name="Freeform 24">
            <a:extLst>
              <a:ext uri="{FF2B5EF4-FFF2-40B4-BE49-F238E27FC236}">
                <a16:creationId xmlns:a16="http://schemas.microsoft.com/office/drawing/2014/main" id="{7E1D0A3A-0E20-4340-9926-8F28E91AB180}"/>
              </a:ext>
            </a:extLst>
          </p:cNvPr>
          <p:cNvSpPr>
            <a:spLocks/>
          </p:cNvSpPr>
          <p:nvPr/>
        </p:nvSpPr>
        <p:spPr bwMode="auto">
          <a:xfrm>
            <a:off x="10027861" y="2248084"/>
            <a:ext cx="933135" cy="744210"/>
          </a:xfrm>
          <a:custGeom>
            <a:avLst/>
            <a:gdLst>
              <a:gd name="T0" fmla="*/ 163 w 163"/>
              <a:gd name="T1" fmla="*/ 0 h 130"/>
              <a:gd name="T2" fmla="*/ 0 w 163"/>
              <a:gd name="T3" fmla="*/ 52 h 130"/>
              <a:gd name="T4" fmla="*/ 12 w 163"/>
              <a:gd name="T5" fmla="*/ 130 h 130"/>
              <a:gd name="T6" fmla="*/ 26 w 163"/>
              <a:gd name="T7" fmla="*/ 68 h 130"/>
              <a:gd name="T8" fmla="*/ 163 w 163"/>
              <a:gd name="T9" fmla="*/ 0 h 130"/>
            </a:gdLst>
            <a:ahLst/>
            <a:cxnLst>
              <a:cxn ang="0">
                <a:pos x="T0" y="T1"/>
              </a:cxn>
              <a:cxn ang="0">
                <a:pos x="T2" y="T3"/>
              </a:cxn>
              <a:cxn ang="0">
                <a:pos x="T4" y="T5"/>
              </a:cxn>
              <a:cxn ang="0">
                <a:pos x="T6" y="T7"/>
              </a:cxn>
              <a:cxn ang="0">
                <a:pos x="T8" y="T9"/>
              </a:cxn>
            </a:cxnLst>
            <a:rect l="0" t="0" r="r" b="b"/>
            <a:pathLst>
              <a:path w="163" h="130">
                <a:moveTo>
                  <a:pt x="163" y="0"/>
                </a:moveTo>
                <a:lnTo>
                  <a:pt x="0" y="52"/>
                </a:lnTo>
                <a:lnTo>
                  <a:pt x="12" y="130"/>
                </a:lnTo>
                <a:lnTo>
                  <a:pt x="26" y="68"/>
                </a:lnTo>
                <a:lnTo>
                  <a:pt x="163" y="0"/>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75000"/>
                  <a:lumOff val="25000"/>
                </a:schemeClr>
              </a:solidFill>
            </a:endParaRPr>
          </a:p>
        </p:txBody>
      </p:sp>
      <p:sp>
        <p:nvSpPr>
          <p:cNvPr id="17" name="文本框 16">
            <a:extLst>
              <a:ext uri="{FF2B5EF4-FFF2-40B4-BE49-F238E27FC236}">
                <a16:creationId xmlns:a16="http://schemas.microsoft.com/office/drawing/2014/main" id="{D928A53E-49FC-40EC-8AFF-59E3CD1E4D51}"/>
              </a:ext>
            </a:extLst>
          </p:cNvPr>
          <p:cNvSpPr txBox="1"/>
          <p:nvPr/>
        </p:nvSpPr>
        <p:spPr>
          <a:xfrm>
            <a:off x="1629662" y="4415496"/>
            <a:ext cx="1472737" cy="400110"/>
          </a:xfrm>
          <a:prstGeom prst="rect">
            <a:avLst/>
          </a:prstGeom>
          <a:noFill/>
        </p:spPr>
        <p:txBody>
          <a:bodyPr wrap="square" rtlCol="0">
            <a:spAutoFit/>
          </a:bodyPr>
          <a:lstStyle/>
          <a:p>
            <a:pPr algn="ctr"/>
            <a:r>
              <a:rPr lang="zh-CN" altLang="en-US" sz="2000" dirty="0">
                <a:solidFill>
                  <a:schemeClr val="bg1"/>
                </a:solidFill>
              </a:rPr>
              <a:t>创建环境</a:t>
            </a:r>
          </a:p>
        </p:txBody>
      </p:sp>
      <p:sp>
        <p:nvSpPr>
          <p:cNvPr id="18" name="文本框 17">
            <a:extLst>
              <a:ext uri="{FF2B5EF4-FFF2-40B4-BE49-F238E27FC236}">
                <a16:creationId xmlns:a16="http://schemas.microsoft.com/office/drawing/2014/main" id="{CCE52F3D-C874-499E-ABD2-60872E1E3F3C}"/>
              </a:ext>
            </a:extLst>
          </p:cNvPr>
          <p:cNvSpPr txBox="1"/>
          <p:nvPr/>
        </p:nvSpPr>
        <p:spPr>
          <a:xfrm>
            <a:off x="3760736" y="4875954"/>
            <a:ext cx="995966" cy="707886"/>
          </a:xfrm>
          <a:prstGeom prst="rect">
            <a:avLst/>
          </a:prstGeom>
          <a:noFill/>
        </p:spPr>
        <p:txBody>
          <a:bodyPr wrap="square" rtlCol="0">
            <a:spAutoFit/>
          </a:bodyPr>
          <a:lstStyle/>
          <a:p>
            <a:pPr algn="ctr"/>
            <a:r>
              <a:rPr lang="zh-CN" altLang="en-US" sz="2000" dirty="0">
                <a:solidFill>
                  <a:schemeClr val="bg1"/>
                </a:solidFill>
              </a:rPr>
              <a:t>定义</a:t>
            </a:r>
            <a:r>
              <a:rPr lang="en-US" altLang="zh-CN" sz="2000" dirty="0">
                <a:solidFill>
                  <a:schemeClr val="bg1"/>
                </a:solidFill>
              </a:rPr>
              <a:t>Reward</a:t>
            </a:r>
            <a:endParaRPr lang="zh-CN" altLang="en-US" sz="2000" dirty="0">
              <a:solidFill>
                <a:schemeClr val="bg1"/>
              </a:solidFill>
            </a:endParaRPr>
          </a:p>
        </p:txBody>
      </p:sp>
      <p:sp>
        <p:nvSpPr>
          <p:cNvPr id="19" name="文本框 18">
            <a:extLst>
              <a:ext uri="{FF2B5EF4-FFF2-40B4-BE49-F238E27FC236}">
                <a16:creationId xmlns:a16="http://schemas.microsoft.com/office/drawing/2014/main" id="{89391CF8-8164-4FC5-BB67-2DC96A8D52CA}"/>
              </a:ext>
            </a:extLst>
          </p:cNvPr>
          <p:cNvSpPr txBox="1"/>
          <p:nvPr/>
        </p:nvSpPr>
        <p:spPr>
          <a:xfrm>
            <a:off x="5684643" y="3537081"/>
            <a:ext cx="935741" cy="707886"/>
          </a:xfrm>
          <a:prstGeom prst="rect">
            <a:avLst/>
          </a:prstGeom>
          <a:noFill/>
        </p:spPr>
        <p:txBody>
          <a:bodyPr wrap="square" rtlCol="0">
            <a:spAutoFit/>
          </a:bodyPr>
          <a:lstStyle/>
          <a:p>
            <a:pPr algn="ctr"/>
            <a:r>
              <a:rPr lang="zh-CN" altLang="en-US" sz="2000" dirty="0">
                <a:solidFill>
                  <a:schemeClr val="bg1"/>
                </a:solidFill>
              </a:rPr>
              <a:t>定义</a:t>
            </a:r>
            <a:r>
              <a:rPr lang="en-US" altLang="zh-CN" sz="2000" dirty="0">
                <a:solidFill>
                  <a:schemeClr val="bg1"/>
                </a:solidFill>
              </a:rPr>
              <a:t>Agent</a:t>
            </a:r>
            <a:endParaRPr lang="zh-CN" altLang="en-US" sz="2000" dirty="0">
              <a:solidFill>
                <a:schemeClr val="bg1"/>
              </a:solidFill>
            </a:endParaRPr>
          </a:p>
        </p:txBody>
      </p:sp>
      <p:sp>
        <p:nvSpPr>
          <p:cNvPr id="20" name="文本框 19">
            <a:extLst>
              <a:ext uri="{FF2B5EF4-FFF2-40B4-BE49-F238E27FC236}">
                <a16:creationId xmlns:a16="http://schemas.microsoft.com/office/drawing/2014/main" id="{22488FC1-42B6-42DE-9A09-45ABF8AA7185}"/>
              </a:ext>
            </a:extLst>
          </p:cNvPr>
          <p:cNvSpPr txBox="1"/>
          <p:nvPr/>
        </p:nvSpPr>
        <p:spPr>
          <a:xfrm>
            <a:off x="7631936" y="4233843"/>
            <a:ext cx="787597" cy="400110"/>
          </a:xfrm>
          <a:prstGeom prst="rect">
            <a:avLst/>
          </a:prstGeom>
          <a:noFill/>
        </p:spPr>
        <p:txBody>
          <a:bodyPr wrap="square" rtlCol="0">
            <a:spAutoFit/>
          </a:bodyPr>
          <a:lstStyle/>
          <a:p>
            <a:pPr algn="ctr"/>
            <a:r>
              <a:rPr lang="zh-CN" altLang="en-US" sz="2000" dirty="0">
                <a:solidFill>
                  <a:schemeClr val="bg1"/>
                </a:solidFill>
              </a:rPr>
              <a:t>训练</a:t>
            </a:r>
          </a:p>
        </p:txBody>
      </p:sp>
      <p:sp>
        <p:nvSpPr>
          <p:cNvPr id="25" name="文本框 24">
            <a:extLst>
              <a:ext uri="{FF2B5EF4-FFF2-40B4-BE49-F238E27FC236}">
                <a16:creationId xmlns:a16="http://schemas.microsoft.com/office/drawing/2014/main" id="{675B7D46-3762-435F-A3DA-FC3E4714184B}"/>
              </a:ext>
            </a:extLst>
          </p:cNvPr>
          <p:cNvSpPr txBox="1"/>
          <p:nvPr/>
        </p:nvSpPr>
        <p:spPr>
          <a:xfrm>
            <a:off x="1293081" y="3003872"/>
            <a:ext cx="1903924" cy="830997"/>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需要定义代理运行的</a:t>
            </a:r>
            <a:r>
              <a:rPr lang="zh-CN" altLang="en-US" sz="1600" b="1" dirty="0">
                <a:solidFill>
                  <a:srgbClr val="FF0000"/>
                </a:solidFill>
                <a:latin typeface="微软雅黑" panose="020B0503020204020204" pitchFamily="34" charset="-122"/>
                <a:ea typeface="微软雅黑" panose="020B0503020204020204" pitchFamily="34" charset="-122"/>
              </a:rPr>
              <a:t>环境</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，包括代理和环境之间的接口。</a:t>
            </a:r>
          </a:p>
        </p:txBody>
      </p:sp>
      <p:sp>
        <p:nvSpPr>
          <p:cNvPr id="26" name="文本框 25">
            <a:extLst>
              <a:ext uri="{FF2B5EF4-FFF2-40B4-BE49-F238E27FC236}">
                <a16:creationId xmlns:a16="http://schemas.microsoft.com/office/drawing/2014/main" id="{016C306F-4ECB-4DEE-8528-CE409F7B6E05}"/>
              </a:ext>
            </a:extLst>
          </p:cNvPr>
          <p:cNvSpPr txBox="1"/>
          <p:nvPr/>
        </p:nvSpPr>
        <p:spPr>
          <a:xfrm>
            <a:off x="3375635" y="3419370"/>
            <a:ext cx="1734007" cy="1323439"/>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设计根据任务目标度量其性能的</a:t>
            </a:r>
            <a:r>
              <a:rPr lang="zh-CN" altLang="en-US" sz="1600" b="1" dirty="0">
                <a:solidFill>
                  <a:srgbClr val="FF0000"/>
                </a:solidFill>
                <a:latin typeface="微软雅黑" panose="020B0503020204020204" pitchFamily="34" charset="-122"/>
                <a:ea typeface="微软雅黑" panose="020B0503020204020204" pitchFamily="34" charset="-122"/>
              </a:rPr>
              <a:t>奖励信号</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，以及如何从环境中计算该信号。</a:t>
            </a:r>
          </a:p>
        </p:txBody>
      </p:sp>
      <p:sp>
        <p:nvSpPr>
          <p:cNvPr id="27" name="文本框 26">
            <a:extLst>
              <a:ext uri="{FF2B5EF4-FFF2-40B4-BE49-F238E27FC236}">
                <a16:creationId xmlns:a16="http://schemas.microsoft.com/office/drawing/2014/main" id="{E16C14B0-A988-42F0-A59D-06AB62D7BA84}"/>
              </a:ext>
            </a:extLst>
          </p:cNvPr>
          <p:cNvSpPr txBox="1"/>
          <p:nvPr/>
        </p:nvSpPr>
        <p:spPr>
          <a:xfrm>
            <a:off x="7293095" y="2506157"/>
            <a:ext cx="1555413" cy="1077218"/>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设置</a:t>
            </a:r>
            <a:r>
              <a:rPr lang="zh-CN" altLang="en-US" sz="1600" b="1" dirty="0">
                <a:solidFill>
                  <a:srgbClr val="FF0000"/>
                </a:solidFill>
                <a:latin typeface="微软雅黑" panose="020B0503020204020204" pitchFamily="34" charset="-122"/>
                <a:ea typeface="微软雅黑" panose="020B0503020204020204" pitchFamily="34" charset="-122"/>
              </a:rPr>
              <a:t>训练选项</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例如，停止标准</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并对代理进行训练。</a:t>
            </a:r>
          </a:p>
        </p:txBody>
      </p:sp>
      <p:sp>
        <p:nvSpPr>
          <p:cNvPr id="28" name="文本框 27">
            <a:extLst>
              <a:ext uri="{FF2B5EF4-FFF2-40B4-BE49-F238E27FC236}">
                <a16:creationId xmlns:a16="http://schemas.microsoft.com/office/drawing/2014/main" id="{410CF075-DBBD-492F-AE34-171F3E650F61}"/>
              </a:ext>
            </a:extLst>
          </p:cNvPr>
          <p:cNvSpPr txBox="1"/>
          <p:nvPr/>
        </p:nvSpPr>
        <p:spPr>
          <a:xfrm>
            <a:off x="5447085" y="4800097"/>
            <a:ext cx="1521221" cy="1323439"/>
          </a:xfrm>
          <a:prstGeom prst="rect">
            <a:avLst/>
          </a:prstGeom>
          <a:noFill/>
        </p:spPr>
        <p:txBody>
          <a:bodyPr wrap="square" rtlCol="0">
            <a:spAutoFit/>
          </a:bodyPr>
          <a:lstStyle/>
          <a:p>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Agent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由策略和训练算法组成，需要选择一个</a:t>
            </a:r>
            <a:r>
              <a:rPr lang="zh-CN" altLang="en-US" sz="1600" b="1" dirty="0">
                <a:solidFill>
                  <a:srgbClr val="FF0000"/>
                </a:solidFill>
                <a:latin typeface="微软雅黑" panose="020B0503020204020204" pitchFamily="34" charset="-122"/>
                <a:ea typeface="微软雅黑" panose="020B0503020204020204" pitchFamily="34" charset="-122"/>
              </a:rPr>
              <a:t>策略</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和</a:t>
            </a:r>
            <a:r>
              <a:rPr lang="zh-CN" altLang="en-US" sz="1600" b="1" dirty="0">
                <a:solidFill>
                  <a:srgbClr val="FF0000"/>
                </a:solidFill>
                <a:latin typeface="微软雅黑" panose="020B0503020204020204" pitchFamily="34" charset="-122"/>
                <a:ea typeface="微软雅黑" panose="020B0503020204020204" pitchFamily="34" charset="-122"/>
              </a:rPr>
              <a:t>训练算法</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2" name="文本框 1">
            <a:extLst>
              <a:ext uri="{FF2B5EF4-FFF2-40B4-BE49-F238E27FC236}">
                <a16:creationId xmlns:a16="http://schemas.microsoft.com/office/drawing/2014/main" id="{209AF52F-19DA-489F-84AF-213AC1442D88}"/>
              </a:ext>
            </a:extLst>
          </p:cNvPr>
          <p:cNvSpPr txBox="1"/>
          <p:nvPr/>
        </p:nvSpPr>
        <p:spPr>
          <a:xfrm>
            <a:off x="10083278" y="2248084"/>
            <a:ext cx="790370" cy="646331"/>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模型部署</a:t>
            </a:r>
          </a:p>
        </p:txBody>
      </p:sp>
      <p:sp>
        <p:nvSpPr>
          <p:cNvPr id="3" name="文本框 2">
            <a:extLst>
              <a:ext uri="{FF2B5EF4-FFF2-40B4-BE49-F238E27FC236}">
                <a16:creationId xmlns:a16="http://schemas.microsoft.com/office/drawing/2014/main" id="{BE71F4A9-32F7-4FC9-ABD5-D832A388CCFC}"/>
              </a:ext>
            </a:extLst>
          </p:cNvPr>
          <p:cNvSpPr txBox="1"/>
          <p:nvPr/>
        </p:nvSpPr>
        <p:spPr>
          <a:xfrm>
            <a:off x="830521" y="1078841"/>
            <a:ext cx="6064923"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强化学习的工作流程</a:t>
            </a:r>
          </a:p>
        </p:txBody>
      </p:sp>
      <p:sp>
        <p:nvSpPr>
          <p:cNvPr id="4" name="灯片编号占位符 3">
            <a:extLst>
              <a:ext uri="{FF2B5EF4-FFF2-40B4-BE49-F238E27FC236}">
                <a16:creationId xmlns:a16="http://schemas.microsoft.com/office/drawing/2014/main" id="{0D33F1DE-30DD-4CC0-8871-97BB08E497BA}"/>
              </a:ext>
            </a:extLst>
          </p:cNvPr>
          <p:cNvSpPr>
            <a:spLocks noGrp="1"/>
          </p:cNvSpPr>
          <p:nvPr>
            <p:ph type="sldNum" sz="quarter" idx="12"/>
          </p:nvPr>
        </p:nvSpPr>
        <p:spPr/>
        <p:txBody>
          <a:bodyPr/>
          <a:lstStyle/>
          <a:p>
            <a:fld id="{2F70002B-DB28-4520-A569-03C3D79DDAFE}" type="slidenum">
              <a:rPr lang="zh-CN" altLang="en-US" smtClean="0"/>
              <a:t>16</a:t>
            </a:fld>
            <a:endParaRPr lang="zh-CN" altLang="en-US"/>
          </a:p>
        </p:txBody>
      </p:sp>
    </p:spTree>
    <p:extLst>
      <p:ext uri="{BB962C8B-B14F-4D97-AF65-F5344CB8AC3E}">
        <p14:creationId xmlns:p14="http://schemas.microsoft.com/office/powerpoint/2010/main" val="807879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圆角 42">
            <a:extLst>
              <a:ext uri="{FF2B5EF4-FFF2-40B4-BE49-F238E27FC236}">
                <a16:creationId xmlns:a16="http://schemas.microsoft.com/office/drawing/2014/main" id="{2BD6A15B-958E-474B-8732-22679C8E6A99}"/>
              </a:ext>
            </a:extLst>
          </p:cNvPr>
          <p:cNvSpPr/>
          <p:nvPr/>
        </p:nvSpPr>
        <p:spPr>
          <a:xfrm rot="2700000" flipH="1">
            <a:off x="-362154" y="502441"/>
            <a:ext cx="724306" cy="7247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 name="文本框 2">
            <a:extLst>
              <a:ext uri="{FF2B5EF4-FFF2-40B4-BE49-F238E27FC236}">
                <a16:creationId xmlns:a16="http://schemas.microsoft.com/office/drawing/2014/main" id="{970CC5B0-1775-4B33-A2C4-96F916736C8F}"/>
              </a:ext>
            </a:extLst>
          </p:cNvPr>
          <p:cNvSpPr txBox="1"/>
          <p:nvPr/>
        </p:nvSpPr>
        <p:spPr>
          <a:xfrm>
            <a:off x="399591" y="2191110"/>
            <a:ext cx="10672859" cy="3416320"/>
          </a:xfrm>
          <a:prstGeom prst="rect">
            <a:avLst/>
          </a:prstGeom>
          <a:noFill/>
        </p:spPr>
        <p:txBody>
          <a:bodyPr wrap="square" rtlCol="0">
            <a:spAutoFit/>
          </a:bodyPr>
          <a:lstStyle/>
          <a:p>
            <a:pPr marL="342900" indent="-34290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可解释性</a:t>
            </a:r>
            <a:endParaRPr lang="en-US" altLang="zh-CN" b="1"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训练时间长</a:t>
            </a:r>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奖励函数的设计</a:t>
            </a:r>
            <a:endParaRPr lang="en-US" altLang="zh-CN"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zh-CN" altLang="en-US"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6DC068CE-8D7A-4D4E-B2FD-F3266473AFCE}"/>
              </a:ext>
            </a:extLst>
          </p:cNvPr>
          <p:cNvSpPr txBox="1"/>
          <p:nvPr/>
        </p:nvSpPr>
        <p:spPr>
          <a:xfrm>
            <a:off x="897949" y="2635823"/>
            <a:ext cx="10561503" cy="646331"/>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通常来说，我们会把神经网络当作一个黑盒子来用，我们只关心网络的输入输出，不关心网络中数以万计的参数和输入输出之间的关系，因此我们无法解释其中某个参数如何影响最终的输出结果。</a:t>
            </a:r>
          </a:p>
        </p:txBody>
      </p:sp>
      <p:sp>
        <p:nvSpPr>
          <p:cNvPr id="32" name="文本框 31">
            <a:extLst>
              <a:ext uri="{FF2B5EF4-FFF2-40B4-BE49-F238E27FC236}">
                <a16:creationId xmlns:a16="http://schemas.microsoft.com/office/drawing/2014/main" id="{BB63677E-5AAE-4A2C-8977-1720BB600CD6}"/>
              </a:ext>
            </a:extLst>
          </p:cNvPr>
          <p:cNvSpPr txBox="1"/>
          <p:nvPr/>
        </p:nvSpPr>
        <p:spPr>
          <a:xfrm>
            <a:off x="897949" y="3714604"/>
            <a:ext cx="10561503" cy="646331"/>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一个可用的强化学习算法至少要经历过几万次甚至是几十万此的训练，这通常需要比较长的训练时间比如</a:t>
            </a:r>
            <a:r>
              <a:rPr lang="en-US" altLang="zh-CN" dirty="0">
                <a:latin typeface="微软雅黑" panose="020B0503020204020204" pitchFamily="34" charset="-122"/>
                <a:ea typeface="微软雅黑" panose="020B0503020204020204" pitchFamily="34" charset="-122"/>
              </a:rPr>
              <a:t>AlphaGo Zero</a:t>
            </a:r>
            <a:r>
              <a:rPr lang="zh-CN" altLang="en-US" dirty="0">
                <a:latin typeface="微软雅黑" panose="020B0503020204020204" pitchFamily="34" charset="-122"/>
                <a:ea typeface="微软雅黑" panose="020B0503020204020204" pitchFamily="34" charset="-122"/>
              </a:rPr>
              <a:t>要经过十三天的训练。</a:t>
            </a:r>
          </a:p>
        </p:txBody>
      </p:sp>
      <p:sp>
        <p:nvSpPr>
          <p:cNvPr id="8" name="文本框 7">
            <a:extLst>
              <a:ext uri="{FF2B5EF4-FFF2-40B4-BE49-F238E27FC236}">
                <a16:creationId xmlns:a16="http://schemas.microsoft.com/office/drawing/2014/main" id="{A7964278-E3B4-4109-BF3E-54ABD1BEBEDE}"/>
              </a:ext>
            </a:extLst>
          </p:cNvPr>
          <p:cNvSpPr txBox="1"/>
          <p:nvPr/>
        </p:nvSpPr>
        <p:spPr>
          <a:xfrm>
            <a:off x="897949" y="4811916"/>
            <a:ext cx="10561503" cy="646331"/>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奖励函数的设定通常是一个比较困难的工作，通常没有固定的方法经常需要参考模型的输出情况来反复修改</a:t>
            </a:r>
            <a:r>
              <a:rPr lang="zh-CN" altLang="en-US" dirty="0"/>
              <a:t>。</a:t>
            </a:r>
          </a:p>
        </p:txBody>
      </p:sp>
      <p:sp>
        <p:nvSpPr>
          <p:cNvPr id="9" name="文本框 8">
            <a:extLst>
              <a:ext uri="{FF2B5EF4-FFF2-40B4-BE49-F238E27FC236}">
                <a16:creationId xmlns:a16="http://schemas.microsoft.com/office/drawing/2014/main" id="{42BF4A2D-383E-4078-956F-103652934444}"/>
              </a:ext>
            </a:extLst>
          </p:cNvPr>
          <p:cNvSpPr txBox="1"/>
          <p:nvPr/>
        </p:nvSpPr>
        <p:spPr>
          <a:xfrm>
            <a:off x="512327" y="349793"/>
            <a:ext cx="6549486" cy="584775"/>
          </a:xfrm>
          <a:prstGeom prst="rect">
            <a:avLst/>
          </a:prstGeom>
          <a:noFill/>
        </p:spPr>
        <p:txBody>
          <a:bodyPr wrap="square" rtlCol="0">
            <a:spAutoFit/>
          </a:bodyPr>
          <a:lstStyle/>
          <a:p>
            <a:pPr algn="ctr"/>
            <a:r>
              <a:rPr lang="en-US" altLang="zh-CN" sz="3200" spc="600" dirty="0">
                <a:solidFill>
                  <a:schemeClr val="accent1"/>
                </a:solidFill>
                <a:latin typeface="幼圆" panose="02010509060101010101" pitchFamily="49" charset="-122"/>
                <a:ea typeface="幼圆" panose="02010509060101010101" pitchFamily="49" charset="-122"/>
              </a:rPr>
              <a:t>03</a:t>
            </a:r>
            <a:r>
              <a:rPr lang="zh-CN" altLang="en-US" sz="3200" spc="600" dirty="0">
                <a:solidFill>
                  <a:schemeClr val="accent1"/>
                </a:solidFill>
                <a:latin typeface="幼圆" panose="02010509060101010101" pitchFamily="49" charset="-122"/>
                <a:ea typeface="幼圆" panose="02010509060101010101" pitchFamily="49" charset="-122"/>
              </a:rPr>
              <a:t>强化学习工作流程及其挑战</a:t>
            </a:r>
          </a:p>
        </p:txBody>
      </p:sp>
      <p:sp>
        <p:nvSpPr>
          <p:cNvPr id="10" name="文本框 9">
            <a:extLst>
              <a:ext uri="{FF2B5EF4-FFF2-40B4-BE49-F238E27FC236}">
                <a16:creationId xmlns:a16="http://schemas.microsoft.com/office/drawing/2014/main" id="{336CE3C2-1827-43CB-B569-EE443659485E}"/>
              </a:ext>
            </a:extLst>
          </p:cNvPr>
          <p:cNvSpPr txBox="1"/>
          <p:nvPr/>
        </p:nvSpPr>
        <p:spPr>
          <a:xfrm>
            <a:off x="754608" y="1050515"/>
            <a:ext cx="6064923"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深度强化学习面临的挑战</a:t>
            </a:r>
          </a:p>
        </p:txBody>
      </p:sp>
      <p:sp>
        <p:nvSpPr>
          <p:cNvPr id="2" name="灯片编号占位符 1">
            <a:extLst>
              <a:ext uri="{FF2B5EF4-FFF2-40B4-BE49-F238E27FC236}">
                <a16:creationId xmlns:a16="http://schemas.microsoft.com/office/drawing/2014/main" id="{3868380A-287D-41E2-AC30-C355AAD5E59C}"/>
              </a:ext>
            </a:extLst>
          </p:cNvPr>
          <p:cNvSpPr>
            <a:spLocks noGrp="1"/>
          </p:cNvSpPr>
          <p:nvPr>
            <p:ph type="sldNum" sz="quarter" idx="12"/>
          </p:nvPr>
        </p:nvSpPr>
        <p:spPr/>
        <p:txBody>
          <a:bodyPr/>
          <a:lstStyle/>
          <a:p>
            <a:fld id="{2F70002B-DB28-4520-A569-03C3D79DDAFE}" type="slidenum">
              <a:rPr lang="zh-CN" altLang="en-US" smtClean="0"/>
              <a:t>17</a:t>
            </a:fld>
            <a:endParaRPr lang="zh-CN" altLang="en-US"/>
          </a:p>
        </p:txBody>
      </p:sp>
    </p:spTree>
    <p:extLst>
      <p:ext uri="{BB962C8B-B14F-4D97-AF65-F5344CB8AC3E}">
        <p14:creationId xmlns:p14="http://schemas.microsoft.com/office/powerpoint/2010/main" val="2288917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BFBF262-9550-43DD-8FAA-1DE6BC4BF3BF}"/>
              </a:ext>
            </a:extLst>
          </p:cNvPr>
          <p:cNvSpPr/>
          <p:nvPr/>
        </p:nvSpPr>
        <p:spPr>
          <a:xfrm>
            <a:off x="0" y="6337301"/>
            <a:ext cx="12192000" cy="520699"/>
          </a:xfrm>
          <a:prstGeom prst="rect">
            <a:avLst/>
          </a:prstGeom>
          <a:solidFill>
            <a:srgbClr val="4149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25" name="组合 24">
            <a:extLst>
              <a:ext uri="{FF2B5EF4-FFF2-40B4-BE49-F238E27FC236}">
                <a16:creationId xmlns:a16="http://schemas.microsoft.com/office/drawing/2014/main" id="{C4167CDC-FCFE-4187-82BD-F117D848A8B8}"/>
              </a:ext>
            </a:extLst>
          </p:cNvPr>
          <p:cNvGrpSpPr/>
          <p:nvPr/>
        </p:nvGrpSpPr>
        <p:grpSpPr>
          <a:xfrm>
            <a:off x="4408902" y="6255915"/>
            <a:ext cx="3374196" cy="142436"/>
            <a:chOff x="3676844" y="6224606"/>
            <a:chExt cx="4857556" cy="205054"/>
          </a:xfrm>
        </p:grpSpPr>
        <p:sp>
          <p:nvSpPr>
            <p:cNvPr id="5" name="平行四边形 4">
              <a:extLst>
                <a:ext uri="{FF2B5EF4-FFF2-40B4-BE49-F238E27FC236}">
                  <a16:creationId xmlns:a16="http://schemas.microsoft.com/office/drawing/2014/main" id="{ACD39CF4-EE00-4EF0-AFF6-FA75B15E137A}"/>
                </a:ext>
              </a:extLst>
            </p:cNvPr>
            <p:cNvSpPr/>
            <p:nvPr/>
          </p:nvSpPr>
          <p:spPr>
            <a:xfrm>
              <a:off x="3676844" y="6249442"/>
              <a:ext cx="4857556" cy="180218"/>
            </a:xfrm>
            <a:prstGeom prst="parallelogram">
              <a:avLst>
                <a:gd name="adj" fmla="val 42747"/>
              </a:avLst>
            </a:prstGeom>
            <a:solidFill>
              <a:schemeClr val="bg1"/>
            </a:solidFill>
            <a:ln w="1905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a:extLst>
                <a:ext uri="{FF2B5EF4-FFF2-40B4-BE49-F238E27FC236}">
                  <a16:creationId xmlns:a16="http://schemas.microsoft.com/office/drawing/2014/main" id="{22829C85-D3B3-4FEC-BEDF-355CBF5FCD82}"/>
                </a:ext>
              </a:extLst>
            </p:cNvPr>
            <p:cNvSpPr/>
            <p:nvPr/>
          </p:nvSpPr>
          <p:spPr>
            <a:xfrm>
              <a:off x="3718560" y="6224606"/>
              <a:ext cx="4796644" cy="178795"/>
            </a:xfrm>
            <a:prstGeom prst="parallelogram">
              <a:avLst>
                <a:gd name="adj" fmla="val 42747"/>
              </a:avLst>
            </a:prstGeom>
            <a:solidFill>
              <a:srgbClr val="EDA32C"/>
            </a:solidFill>
            <a:ln w="190500" cap="rnd">
              <a:solidFill>
                <a:srgbClr val="EDA32C"/>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D7C52C8A-9F76-4858-9733-AB225ACC2050}"/>
              </a:ext>
            </a:extLst>
          </p:cNvPr>
          <p:cNvSpPr/>
          <p:nvPr/>
        </p:nvSpPr>
        <p:spPr>
          <a:xfrm>
            <a:off x="0" y="1"/>
            <a:ext cx="12192000" cy="520699"/>
          </a:xfrm>
          <a:prstGeom prst="rect">
            <a:avLst/>
          </a:prstGeom>
          <a:solidFill>
            <a:srgbClr val="414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圆角 73">
            <a:extLst>
              <a:ext uri="{FF2B5EF4-FFF2-40B4-BE49-F238E27FC236}">
                <a16:creationId xmlns:a16="http://schemas.microsoft.com/office/drawing/2014/main" id="{7F51E5AC-14C9-43BC-AF06-8A075B384240}"/>
              </a:ext>
            </a:extLst>
          </p:cNvPr>
          <p:cNvSpPr/>
          <p:nvPr/>
        </p:nvSpPr>
        <p:spPr>
          <a:xfrm>
            <a:off x="3510986" y="2139645"/>
            <a:ext cx="5170028" cy="2503476"/>
          </a:xfrm>
          <a:prstGeom prst="roundRect">
            <a:avLst>
              <a:gd name="adj" fmla="val 4546"/>
            </a:avLst>
          </a:prstGeom>
          <a:no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76" name="文本框 75">
            <a:extLst>
              <a:ext uri="{FF2B5EF4-FFF2-40B4-BE49-F238E27FC236}">
                <a16:creationId xmlns:a16="http://schemas.microsoft.com/office/drawing/2014/main" id="{609B652E-78FF-43D1-9653-DF6F177C67A3}"/>
              </a:ext>
            </a:extLst>
          </p:cNvPr>
          <p:cNvSpPr txBox="1"/>
          <p:nvPr/>
        </p:nvSpPr>
        <p:spPr>
          <a:xfrm>
            <a:off x="4488830" y="2890391"/>
            <a:ext cx="3214340" cy="1077218"/>
          </a:xfrm>
          <a:prstGeom prst="rect">
            <a:avLst/>
          </a:prstGeom>
          <a:noFill/>
        </p:spPr>
        <p:txBody>
          <a:bodyPr vert="horz" wrap="square" rtlCol="0">
            <a:spAutoFit/>
          </a:bodyPr>
          <a:lstStyle/>
          <a:p>
            <a:pPr algn="ctr"/>
            <a:r>
              <a:rPr lang="zh-CN" altLang="en-US" sz="3200" spc="600" dirty="0">
                <a:solidFill>
                  <a:schemeClr val="accent1"/>
                </a:solidFill>
                <a:latin typeface="幼圆" panose="02010509060101010101" pitchFamily="49" charset="-122"/>
                <a:ea typeface="幼圆" panose="02010509060101010101" pitchFamily="49" charset="-122"/>
              </a:rPr>
              <a:t>强化学习在通信中的应用</a:t>
            </a:r>
          </a:p>
        </p:txBody>
      </p:sp>
      <p:sp>
        <p:nvSpPr>
          <p:cNvPr id="79" name="矩形: 圆角 78">
            <a:extLst>
              <a:ext uri="{FF2B5EF4-FFF2-40B4-BE49-F238E27FC236}">
                <a16:creationId xmlns:a16="http://schemas.microsoft.com/office/drawing/2014/main" id="{924448E2-AFDF-4968-AA91-5321765991CB}"/>
              </a:ext>
            </a:extLst>
          </p:cNvPr>
          <p:cNvSpPr/>
          <p:nvPr/>
        </p:nvSpPr>
        <p:spPr>
          <a:xfrm>
            <a:off x="5191058" y="1941847"/>
            <a:ext cx="1687756" cy="383293"/>
          </a:xfrm>
          <a:prstGeom prst="roundRect">
            <a:avLst>
              <a:gd name="adj" fmla="val 50000"/>
            </a:avLst>
          </a:prstGeom>
          <a:solidFill>
            <a:schemeClr val="accent1"/>
          </a:solid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pc="300" dirty="0">
                <a:solidFill>
                  <a:schemeClr val="bg1"/>
                </a:solidFill>
                <a:latin typeface="华文细黑" panose="02010600040101010101" pitchFamily="2" charset="-122"/>
                <a:ea typeface="华文细黑" panose="02010600040101010101" pitchFamily="2" charset="-122"/>
              </a:rPr>
              <a:t>Part 04</a:t>
            </a:r>
            <a:endParaRPr lang="zh-CN" altLang="en-US" sz="2000" spc="300" dirty="0">
              <a:solidFill>
                <a:schemeClr val="bg1"/>
              </a:solidFill>
              <a:latin typeface="华文细黑" panose="02010600040101010101" pitchFamily="2" charset="-122"/>
              <a:ea typeface="华文细黑" panose="02010600040101010101" pitchFamily="2" charset="-122"/>
            </a:endParaRPr>
          </a:p>
        </p:txBody>
      </p:sp>
      <p:sp>
        <p:nvSpPr>
          <p:cNvPr id="43" name="文本框 42">
            <a:extLst>
              <a:ext uri="{FF2B5EF4-FFF2-40B4-BE49-F238E27FC236}">
                <a16:creationId xmlns:a16="http://schemas.microsoft.com/office/drawing/2014/main" id="{AE91E80F-69BE-48D2-9D74-7CF1C1E5D366}"/>
              </a:ext>
            </a:extLst>
          </p:cNvPr>
          <p:cNvSpPr txBox="1"/>
          <p:nvPr/>
        </p:nvSpPr>
        <p:spPr>
          <a:xfrm>
            <a:off x="4741397" y="6152001"/>
            <a:ext cx="2587077" cy="306467"/>
          </a:xfrm>
          <a:prstGeom prst="round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solidFill>
                  <a:schemeClr val="bg1"/>
                </a:solidFill>
                <a:latin typeface="幼圆" panose="02010509060101010101" pitchFamily="49" charset="-122"/>
                <a:ea typeface="幼圆" panose="02010509060101010101" pitchFamily="49" charset="-122"/>
              </a:rPr>
              <a:t>西安电子科技大学通信工程学院</a:t>
            </a:r>
          </a:p>
        </p:txBody>
      </p:sp>
      <p:sp>
        <p:nvSpPr>
          <p:cNvPr id="2" name="灯片编号占位符 1">
            <a:extLst>
              <a:ext uri="{FF2B5EF4-FFF2-40B4-BE49-F238E27FC236}">
                <a16:creationId xmlns:a16="http://schemas.microsoft.com/office/drawing/2014/main" id="{49128C34-6E5C-42C5-9B58-7BDA9D9AD17F}"/>
              </a:ext>
            </a:extLst>
          </p:cNvPr>
          <p:cNvSpPr>
            <a:spLocks noGrp="1"/>
          </p:cNvSpPr>
          <p:nvPr>
            <p:ph type="sldNum" sz="quarter" idx="12"/>
          </p:nvPr>
        </p:nvSpPr>
        <p:spPr/>
        <p:txBody>
          <a:bodyPr/>
          <a:lstStyle/>
          <a:p>
            <a:fld id="{2F70002B-DB28-4520-A569-03C3D79DDAFE}" type="slidenum">
              <a:rPr lang="zh-CN" altLang="en-US" smtClean="0"/>
              <a:t>18</a:t>
            </a:fld>
            <a:endParaRPr lang="zh-CN" altLang="en-US"/>
          </a:p>
        </p:txBody>
      </p:sp>
    </p:spTree>
    <p:extLst>
      <p:ext uri="{BB962C8B-B14F-4D97-AF65-F5344CB8AC3E}">
        <p14:creationId xmlns:p14="http://schemas.microsoft.com/office/powerpoint/2010/main" val="3117261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图示&#10;&#10;描述已自动生成">
            <a:extLst>
              <a:ext uri="{FF2B5EF4-FFF2-40B4-BE49-F238E27FC236}">
                <a16:creationId xmlns:a16="http://schemas.microsoft.com/office/drawing/2014/main" id="{5C4E7F7A-ADC0-4C78-B033-E6A3FCD574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044" y="1547094"/>
            <a:ext cx="7683956" cy="5109926"/>
          </a:xfrm>
          <a:prstGeom prst="rect">
            <a:avLst/>
          </a:prstGeom>
        </p:spPr>
      </p:pic>
      <p:sp>
        <p:nvSpPr>
          <p:cNvPr id="43" name="矩形: 圆角 42">
            <a:extLst>
              <a:ext uri="{FF2B5EF4-FFF2-40B4-BE49-F238E27FC236}">
                <a16:creationId xmlns:a16="http://schemas.microsoft.com/office/drawing/2014/main" id="{2BD6A15B-958E-474B-8732-22679C8E6A99}"/>
              </a:ext>
            </a:extLst>
          </p:cNvPr>
          <p:cNvSpPr/>
          <p:nvPr/>
        </p:nvSpPr>
        <p:spPr>
          <a:xfrm rot="2700000" flipH="1">
            <a:off x="-362154" y="502441"/>
            <a:ext cx="724306" cy="7247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 name="文本框 4">
            <a:extLst>
              <a:ext uri="{FF2B5EF4-FFF2-40B4-BE49-F238E27FC236}">
                <a16:creationId xmlns:a16="http://schemas.microsoft.com/office/drawing/2014/main" id="{A1D20BFC-2F3F-4F4E-826B-D7F8C3D57811}"/>
              </a:ext>
            </a:extLst>
          </p:cNvPr>
          <p:cNvSpPr txBox="1"/>
          <p:nvPr/>
        </p:nvSpPr>
        <p:spPr>
          <a:xfrm>
            <a:off x="684964" y="511801"/>
            <a:ext cx="5792953" cy="584775"/>
          </a:xfrm>
          <a:prstGeom prst="rect">
            <a:avLst/>
          </a:prstGeom>
          <a:noFill/>
        </p:spPr>
        <p:txBody>
          <a:bodyPr wrap="square" rtlCol="0">
            <a:spAutoFit/>
          </a:bodyPr>
          <a:lstStyle/>
          <a:p>
            <a:pPr lvl="0">
              <a:defRPr/>
            </a:pPr>
            <a:r>
              <a:rPr lang="en-US" altLang="zh-CN" sz="3200" dirty="0">
                <a:solidFill>
                  <a:schemeClr val="accent1"/>
                </a:solidFill>
                <a:latin typeface="幼圆" panose="02010509060101010101" pitchFamily="49" charset="-122"/>
                <a:ea typeface="幼圆" panose="02010509060101010101" pitchFamily="49" charset="-122"/>
              </a:rPr>
              <a:t>04 </a:t>
            </a:r>
            <a:r>
              <a:rPr lang="zh-CN" altLang="en-US" sz="3200" dirty="0">
                <a:solidFill>
                  <a:schemeClr val="accent1"/>
                </a:solidFill>
                <a:latin typeface="幼圆" panose="02010509060101010101" pitchFamily="49" charset="-122"/>
                <a:ea typeface="幼圆" panose="02010509060101010101" pitchFamily="49" charset="-122"/>
              </a:rPr>
              <a:t>强化学习在通信中的应用</a:t>
            </a:r>
          </a:p>
        </p:txBody>
      </p:sp>
      <p:sp>
        <p:nvSpPr>
          <p:cNvPr id="8" name="Oval 15">
            <a:extLst>
              <a:ext uri="{FF2B5EF4-FFF2-40B4-BE49-F238E27FC236}">
                <a16:creationId xmlns:a16="http://schemas.microsoft.com/office/drawing/2014/main" id="{80F611AC-279D-46C4-9585-58A6EEA38D10}"/>
              </a:ext>
            </a:extLst>
          </p:cNvPr>
          <p:cNvSpPr>
            <a:spLocks noChangeAspect="1" noChangeArrowheads="1"/>
          </p:cNvSpPr>
          <p:nvPr/>
        </p:nvSpPr>
        <p:spPr bwMode="auto">
          <a:xfrm>
            <a:off x="339687" y="3143499"/>
            <a:ext cx="345278" cy="345278"/>
          </a:xfrm>
          <a:prstGeom prst="ellipse">
            <a:avLst/>
          </a:prstGeom>
          <a:noFill/>
          <a:ln w="57150" cmpd="sng">
            <a:solidFill>
              <a:schemeClr val="accent1"/>
            </a:solidFill>
          </a:ln>
        </p:spPr>
        <p:txBody>
          <a:bodyPr vert="horz" wrap="square" lIns="91440" tIns="45720" rIns="91440" bIns="45720" numCol="1" anchor="t" anchorCtr="0" compatLnSpc="1">
            <a:prstTxWarp prst="textNoShape">
              <a:avLst/>
            </a:prstTxWarp>
          </a:bodyPr>
          <a:lstStyle/>
          <a:p>
            <a:endParaRPr lang="id-ID"/>
          </a:p>
        </p:txBody>
      </p:sp>
      <p:sp>
        <p:nvSpPr>
          <p:cNvPr id="9" name="Oval 24">
            <a:extLst>
              <a:ext uri="{FF2B5EF4-FFF2-40B4-BE49-F238E27FC236}">
                <a16:creationId xmlns:a16="http://schemas.microsoft.com/office/drawing/2014/main" id="{A8D93D68-ACAB-4883-8F3E-CF0C4DA41201}"/>
              </a:ext>
            </a:extLst>
          </p:cNvPr>
          <p:cNvSpPr>
            <a:spLocks noChangeAspect="1" noChangeArrowheads="1"/>
          </p:cNvSpPr>
          <p:nvPr/>
        </p:nvSpPr>
        <p:spPr bwMode="auto">
          <a:xfrm>
            <a:off x="339687" y="2424956"/>
            <a:ext cx="345278" cy="345278"/>
          </a:xfrm>
          <a:prstGeom prst="ellipse">
            <a:avLst/>
          </a:prstGeom>
          <a:noFill/>
          <a:ln w="57150" cmpd="sng">
            <a:solidFill>
              <a:schemeClr val="accent2"/>
            </a:solidFill>
          </a:ln>
        </p:spPr>
        <p:txBody>
          <a:bodyPr vert="horz" wrap="square" lIns="91440" tIns="45720" rIns="91440" bIns="45720" numCol="1" anchor="t" anchorCtr="0" compatLnSpc="1">
            <a:prstTxWarp prst="textNoShape">
              <a:avLst/>
            </a:prstTxWarp>
          </a:bodyPr>
          <a:lstStyle/>
          <a:p>
            <a:endParaRPr lang="id-ID"/>
          </a:p>
        </p:txBody>
      </p:sp>
      <p:sp>
        <p:nvSpPr>
          <p:cNvPr id="13" name="文本框 12">
            <a:extLst>
              <a:ext uri="{FF2B5EF4-FFF2-40B4-BE49-F238E27FC236}">
                <a16:creationId xmlns:a16="http://schemas.microsoft.com/office/drawing/2014/main" id="{030FAA6C-3B23-487B-96D7-350CD1C7B9D4}"/>
              </a:ext>
            </a:extLst>
          </p:cNvPr>
          <p:cNvSpPr txBox="1"/>
          <p:nvPr/>
        </p:nvSpPr>
        <p:spPr>
          <a:xfrm>
            <a:off x="794803" y="2441404"/>
            <a:ext cx="4584173"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a:t>
            </a:r>
            <a:r>
              <a:rPr lang="zh-CN" altLang="en-US" sz="1600" b="1" dirty="0">
                <a:solidFill>
                  <a:srgbClr val="FF0000"/>
                </a:solidFill>
                <a:latin typeface="微软雅黑" panose="020B0503020204020204" pitchFamily="34" charset="-122"/>
                <a:ea typeface="微软雅黑" panose="020B0503020204020204" pitchFamily="34" charset="-122"/>
              </a:rPr>
              <a:t>没有信道模型</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的情况下进行端到端通信。</a:t>
            </a:r>
          </a:p>
        </p:txBody>
      </p:sp>
      <p:sp>
        <p:nvSpPr>
          <p:cNvPr id="15" name="文本框 14">
            <a:extLst>
              <a:ext uri="{FF2B5EF4-FFF2-40B4-BE49-F238E27FC236}">
                <a16:creationId xmlns:a16="http://schemas.microsoft.com/office/drawing/2014/main" id="{EA874C10-61F4-4E1E-947F-4EA0C6298FC8}"/>
              </a:ext>
            </a:extLst>
          </p:cNvPr>
          <p:cNvSpPr txBox="1"/>
          <p:nvPr/>
        </p:nvSpPr>
        <p:spPr>
          <a:xfrm>
            <a:off x="7960572" y="2774167"/>
            <a:ext cx="1509204" cy="369332"/>
          </a:xfrm>
          <a:prstGeom prst="rect">
            <a:avLst/>
          </a:prstGeom>
          <a:noFill/>
        </p:spPr>
        <p:txBody>
          <a:bodyPr wrap="square" rtlCol="0">
            <a:spAutoFit/>
          </a:bodyPr>
          <a:lstStyle/>
          <a:p>
            <a:r>
              <a:rPr lang="zh-CN" altLang="en-US" dirty="0"/>
              <a:t>信道模型</a:t>
            </a:r>
          </a:p>
        </p:txBody>
      </p:sp>
      <p:pic>
        <p:nvPicPr>
          <p:cNvPr id="3" name="图片 2">
            <a:extLst>
              <a:ext uri="{FF2B5EF4-FFF2-40B4-BE49-F238E27FC236}">
                <a16:creationId xmlns:a16="http://schemas.microsoft.com/office/drawing/2014/main" id="{14456F04-4DD5-40EC-8964-474B419D6F5C}"/>
              </a:ext>
            </a:extLst>
          </p:cNvPr>
          <p:cNvPicPr>
            <a:picLocks noChangeAspect="1"/>
          </p:cNvPicPr>
          <p:nvPr/>
        </p:nvPicPr>
        <p:blipFill>
          <a:blip r:embed="rId4"/>
          <a:stretch>
            <a:fillRect/>
          </a:stretch>
        </p:blipFill>
        <p:spPr>
          <a:xfrm>
            <a:off x="5378976" y="4274696"/>
            <a:ext cx="2347163" cy="493819"/>
          </a:xfrm>
          <a:prstGeom prst="rect">
            <a:avLst/>
          </a:prstGeom>
        </p:spPr>
      </p:pic>
      <p:pic>
        <p:nvPicPr>
          <p:cNvPr id="4" name="图片 3">
            <a:extLst>
              <a:ext uri="{FF2B5EF4-FFF2-40B4-BE49-F238E27FC236}">
                <a16:creationId xmlns:a16="http://schemas.microsoft.com/office/drawing/2014/main" id="{9B8676ED-7492-44C1-8B8A-F107BBDE5F4C}"/>
              </a:ext>
            </a:extLst>
          </p:cNvPr>
          <p:cNvPicPr>
            <a:picLocks noChangeAspect="1"/>
          </p:cNvPicPr>
          <p:nvPr/>
        </p:nvPicPr>
        <p:blipFill>
          <a:blip r:embed="rId5"/>
          <a:stretch>
            <a:fillRect/>
          </a:stretch>
        </p:blipFill>
        <p:spPr>
          <a:xfrm>
            <a:off x="8722552" y="6364181"/>
            <a:ext cx="2347163" cy="493819"/>
          </a:xfrm>
          <a:prstGeom prst="rect">
            <a:avLst/>
          </a:prstGeom>
        </p:spPr>
      </p:pic>
      <p:sp>
        <p:nvSpPr>
          <p:cNvPr id="19" name="文本框 18">
            <a:extLst>
              <a:ext uri="{FF2B5EF4-FFF2-40B4-BE49-F238E27FC236}">
                <a16:creationId xmlns:a16="http://schemas.microsoft.com/office/drawing/2014/main" id="{6DB8F842-AE51-4F7B-81A7-CAD10D462708}"/>
              </a:ext>
            </a:extLst>
          </p:cNvPr>
          <p:cNvSpPr txBox="1"/>
          <p:nvPr/>
        </p:nvSpPr>
        <p:spPr>
          <a:xfrm>
            <a:off x="794803" y="3143499"/>
            <a:ext cx="4092552"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发送端采用</a:t>
            </a:r>
            <a:r>
              <a:rPr lang="zh-CN" altLang="en-US" sz="1600" b="1" dirty="0">
                <a:solidFill>
                  <a:srgbClr val="FF0000"/>
                </a:solidFill>
                <a:latin typeface="微软雅黑" panose="020B0503020204020204" pitchFamily="34" charset="-122"/>
                <a:ea typeface="微软雅黑" panose="020B0503020204020204" pitchFamily="34" charset="-122"/>
              </a:rPr>
              <a:t>强化学习</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，接收端采用</a:t>
            </a:r>
            <a:r>
              <a:rPr lang="zh-CN" altLang="en-US" sz="1600" b="1" dirty="0">
                <a:solidFill>
                  <a:srgbClr val="FF0000"/>
                </a:solidFill>
                <a:latin typeface="微软雅黑" panose="020B0503020204020204" pitchFamily="34" charset="-122"/>
                <a:ea typeface="微软雅黑" panose="020B0503020204020204" pitchFamily="34" charset="-122"/>
              </a:rPr>
              <a:t>监督学习</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18" name="文本框 17">
            <a:extLst>
              <a:ext uri="{FF2B5EF4-FFF2-40B4-BE49-F238E27FC236}">
                <a16:creationId xmlns:a16="http://schemas.microsoft.com/office/drawing/2014/main" id="{31A47AB9-67D5-443D-9857-890D36D1601C}"/>
              </a:ext>
            </a:extLst>
          </p:cNvPr>
          <p:cNvSpPr txBox="1"/>
          <p:nvPr/>
        </p:nvSpPr>
        <p:spPr>
          <a:xfrm>
            <a:off x="499994" y="3526405"/>
            <a:ext cx="4682169" cy="2585323"/>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solidFill>
                  <a:srgbClr val="4D4D4D"/>
                </a:solidFill>
                <a:latin typeface="Times New Roman" panose="02020603050405020304" pitchFamily="18" charset="0"/>
                <a:cs typeface="Times New Roman" panose="02020603050405020304" pitchFamily="18" charset="0"/>
              </a:rPr>
              <a:t>State</a:t>
            </a:r>
            <a:r>
              <a:rPr lang="zh-CN" altLang="en-US" dirty="0">
                <a:solidFill>
                  <a:srgbClr val="4D4D4D"/>
                </a:solidFill>
                <a:latin typeface="-apple-system"/>
              </a:rPr>
              <a:t>：</a:t>
            </a:r>
            <a:r>
              <a:rPr lang="zh-CN" altLang="en-US" dirty="0">
                <a:latin typeface="微软雅黑" panose="020B0503020204020204" pitchFamily="34" charset="-122"/>
                <a:ea typeface="微软雅黑" panose="020B0503020204020204" pitchFamily="34" charset="-122"/>
              </a:rPr>
              <a:t>输入数据</a:t>
            </a:r>
            <a:r>
              <a:rPr lang="en-US" altLang="zh-CN" dirty="0">
                <a:latin typeface="微软雅黑" panose="020B0503020204020204" pitchFamily="34" charset="-122"/>
                <a:ea typeface="微软雅黑" panose="020B0503020204020204" pitchFamily="34" charset="-122"/>
              </a:rPr>
              <a:t>m</a:t>
            </a:r>
          </a:p>
          <a:p>
            <a:pPr marL="285750" indent="-285750">
              <a:buFont typeface="Wingdings" panose="05000000000000000000" pitchFamily="2" charset="2"/>
              <a:buChar char="Ø"/>
            </a:pPr>
            <a:endParaRPr lang="en-US" altLang="zh-CN" dirty="0">
              <a:solidFill>
                <a:srgbClr val="4D4D4D"/>
              </a:solidFill>
              <a:latin typeface="-apple-system"/>
            </a:endParaRPr>
          </a:p>
          <a:p>
            <a:pPr marL="285750" indent="-285750">
              <a:buFont typeface="Wingdings" panose="05000000000000000000" pitchFamily="2" charset="2"/>
              <a:buChar char="Ø"/>
            </a:pPr>
            <a:r>
              <a:rPr lang="en-US" altLang="zh-CN" b="1" dirty="0">
                <a:solidFill>
                  <a:srgbClr val="4D4D4D"/>
                </a:solidFill>
                <a:latin typeface="Times New Roman" panose="02020603050405020304" pitchFamily="18" charset="0"/>
                <a:cs typeface="Times New Roman" panose="02020603050405020304" pitchFamily="18" charset="0"/>
              </a:rPr>
              <a:t>Reward</a:t>
            </a:r>
            <a:r>
              <a:rPr lang="en-US" altLang="zh-CN" b="0" i="0" dirty="0">
                <a:solidFill>
                  <a:srgbClr val="4D4D4D"/>
                </a:solidFill>
                <a:effectLst/>
                <a:latin typeface="-apple-system"/>
              </a:rPr>
              <a:t>:</a:t>
            </a:r>
            <a:r>
              <a:rPr lang="zh-CN" altLang="en-US" dirty="0">
                <a:latin typeface="微软雅黑" panose="020B0503020204020204" pitchFamily="34" charset="-122"/>
                <a:ea typeface="微软雅黑" panose="020B0503020204020204" pitchFamily="34" charset="-122"/>
              </a:rPr>
              <a:t>接收端反馈的损失</a:t>
            </a:r>
            <a:r>
              <a:rPr lang="en-US" altLang="zh-CN" dirty="0">
                <a:latin typeface="微软雅黑" panose="020B0503020204020204" pitchFamily="34" charset="-122"/>
                <a:ea typeface="微软雅黑" panose="020B0503020204020204" pitchFamily="34" charset="-122"/>
              </a:rPr>
              <a:t>loss</a:t>
            </a:r>
          </a:p>
          <a:p>
            <a:pPr marL="285750" indent="-285750">
              <a:buFont typeface="Wingdings" panose="05000000000000000000" pitchFamily="2" charset="2"/>
              <a:buChar char="Ø"/>
            </a:pPr>
            <a:endParaRPr lang="en-US" altLang="zh-CN" dirty="0">
              <a:solidFill>
                <a:srgbClr val="4D4D4D"/>
              </a:solidFill>
              <a:latin typeface="-apple-system"/>
            </a:endParaRPr>
          </a:p>
          <a:p>
            <a:pPr marL="285750" indent="-285750">
              <a:buFont typeface="Wingdings" panose="05000000000000000000" pitchFamily="2" charset="2"/>
              <a:buChar char="Ø"/>
            </a:pPr>
            <a:r>
              <a:rPr lang="en-US" altLang="zh-CN" b="1" dirty="0">
                <a:solidFill>
                  <a:srgbClr val="4D4D4D"/>
                </a:solidFill>
                <a:latin typeface="Times New Roman" panose="02020603050405020304" pitchFamily="18" charset="0"/>
                <a:cs typeface="Times New Roman" panose="02020603050405020304" pitchFamily="18" charset="0"/>
              </a:rPr>
              <a:t>Agent</a:t>
            </a:r>
            <a:r>
              <a:rPr lang="en-US" altLang="zh-CN" dirty="0">
                <a:solidFill>
                  <a:srgbClr val="4D4D4D"/>
                </a:solidFill>
                <a:latin typeface="-apple-system"/>
              </a:rPr>
              <a:t>:</a:t>
            </a:r>
            <a:r>
              <a:rPr lang="zh-CN" altLang="en-US" dirty="0">
                <a:latin typeface="微软雅黑" panose="020B0503020204020204" pitchFamily="34" charset="-122"/>
                <a:ea typeface="微软雅黑" panose="020B0503020204020204" pitchFamily="34" charset="-122"/>
              </a:rPr>
              <a:t>发送端神经网络</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b="0" i="0" dirty="0">
              <a:solidFill>
                <a:srgbClr val="4D4D4D"/>
              </a:solidFill>
              <a:effectLst/>
              <a:latin typeface="-apple-system"/>
            </a:endParaRPr>
          </a:p>
          <a:p>
            <a:pPr marL="285750" indent="-285750">
              <a:buFont typeface="Wingdings" panose="05000000000000000000" pitchFamily="2" charset="2"/>
              <a:buChar char="Ø"/>
            </a:pPr>
            <a:r>
              <a:rPr lang="en-US" altLang="zh-CN" b="1" dirty="0">
                <a:solidFill>
                  <a:srgbClr val="4D4D4D"/>
                </a:solidFill>
                <a:latin typeface="Times New Roman" panose="02020603050405020304" pitchFamily="18" charset="0"/>
                <a:cs typeface="Times New Roman" panose="02020603050405020304" pitchFamily="18" charset="0"/>
              </a:rPr>
              <a:t>Action</a:t>
            </a:r>
            <a:r>
              <a:rPr lang="en-US" altLang="zh-CN" dirty="0">
                <a:solidFill>
                  <a:srgbClr val="4D4D4D"/>
                </a:solidFill>
                <a:latin typeface="-apple-system"/>
              </a:rPr>
              <a:t>:</a:t>
            </a:r>
            <a:r>
              <a:rPr lang="zh-CN" altLang="en-US" dirty="0">
                <a:latin typeface="微软雅黑" panose="020B0503020204020204" pitchFamily="34" charset="-122"/>
                <a:ea typeface="微软雅黑" panose="020B0503020204020204" pitchFamily="34" charset="-122"/>
              </a:rPr>
              <a:t>输入到信道的码字</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b="0" i="0" dirty="0">
              <a:solidFill>
                <a:srgbClr val="4D4D4D"/>
              </a:solidFill>
              <a:effectLst/>
              <a:latin typeface="-apple-system"/>
            </a:endParaRPr>
          </a:p>
          <a:p>
            <a:pPr marL="285750" indent="-285750">
              <a:buFont typeface="Wingdings" panose="05000000000000000000" pitchFamily="2" charset="2"/>
              <a:buChar char="Ø"/>
            </a:pPr>
            <a:r>
              <a:rPr lang="en-US" altLang="zh-CN" b="1" dirty="0">
                <a:solidFill>
                  <a:srgbClr val="4D4D4D"/>
                </a:solidFill>
                <a:latin typeface="Times New Roman" panose="02020603050405020304" pitchFamily="18" charset="0"/>
                <a:cs typeface="Times New Roman" panose="02020603050405020304" pitchFamily="18" charset="0"/>
              </a:rPr>
              <a:t>Environment</a:t>
            </a:r>
            <a:r>
              <a:rPr lang="en-US" altLang="zh-CN" dirty="0">
                <a:solidFill>
                  <a:srgbClr val="4D4D4D"/>
                </a:solidFill>
                <a:latin typeface="-apple-system"/>
              </a:rPr>
              <a:t>:</a:t>
            </a:r>
            <a:r>
              <a:rPr lang="zh-CN" altLang="en-US" dirty="0">
                <a:latin typeface="微软雅黑" panose="020B0503020204020204" pitchFamily="34" charset="-122"/>
                <a:ea typeface="微软雅黑" panose="020B0503020204020204" pitchFamily="34" charset="-122"/>
              </a:rPr>
              <a:t>接收端神经网络</a:t>
            </a:r>
          </a:p>
        </p:txBody>
      </p:sp>
      <p:sp>
        <p:nvSpPr>
          <p:cNvPr id="22" name="文本框 21">
            <a:extLst>
              <a:ext uri="{FF2B5EF4-FFF2-40B4-BE49-F238E27FC236}">
                <a16:creationId xmlns:a16="http://schemas.microsoft.com/office/drawing/2014/main" id="{C39CF320-B42F-407C-AA1E-2D87B175ECED}"/>
              </a:ext>
            </a:extLst>
          </p:cNvPr>
          <p:cNvSpPr txBox="1"/>
          <p:nvPr/>
        </p:nvSpPr>
        <p:spPr>
          <a:xfrm>
            <a:off x="684964" y="1163078"/>
            <a:ext cx="6307115"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强化学习在物理层的应用</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信道编码</a:t>
            </a:r>
          </a:p>
        </p:txBody>
      </p:sp>
      <p:sp>
        <p:nvSpPr>
          <p:cNvPr id="24" name="Oval 24">
            <a:extLst>
              <a:ext uri="{FF2B5EF4-FFF2-40B4-BE49-F238E27FC236}">
                <a16:creationId xmlns:a16="http://schemas.microsoft.com/office/drawing/2014/main" id="{D192DB56-4431-4E49-A092-E668AF843B4A}"/>
              </a:ext>
            </a:extLst>
          </p:cNvPr>
          <p:cNvSpPr>
            <a:spLocks noChangeAspect="1" noChangeArrowheads="1"/>
          </p:cNvSpPr>
          <p:nvPr/>
        </p:nvSpPr>
        <p:spPr bwMode="auto">
          <a:xfrm>
            <a:off x="339687" y="1750728"/>
            <a:ext cx="345278" cy="345278"/>
          </a:xfrm>
          <a:prstGeom prst="ellipse">
            <a:avLst/>
          </a:prstGeom>
          <a:noFill/>
          <a:ln w="57150" cmpd="sng">
            <a:solidFill>
              <a:schemeClr val="accent2"/>
            </a:solidFill>
          </a:ln>
        </p:spPr>
        <p:txBody>
          <a:bodyPr vert="horz" wrap="square" lIns="91440" tIns="45720" rIns="91440" bIns="45720" numCol="1" anchor="t" anchorCtr="0" compatLnSpc="1">
            <a:prstTxWarp prst="textNoShape">
              <a:avLst/>
            </a:prstTxWarp>
          </a:bodyPr>
          <a:lstStyle/>
          <a:p>
            <a:endParaRPr lang="id-ID"/>
          </a:p>
        </p:txBody>
      </p:sp>
      <p:sp>
        <p:nvSpPr>
          <p:cNvPr id="25" name="文本框 24">
            <a:extLst>
              <a:ext uri="{FF2B5EF4-FFF2-40B4-BE49-F238E27FC236}">
                <a16:creationId xmlns:a16="http://schemas.microsoft.com/office/drawing/2014/main" id="{90168103-AF71-4DDA-801E-0110CE745022}"/>
              </a:ext>
            </a:extLst>
          </p:cNvPr>
          <p:cNvSpPr txBox="1"/>
          <p:nvPr/>
        </p:nvSpPr>
        <p:spPr>
          <a:xfrm>
            <a:off x="794803" y="1767176"/>
            <a:ext cx="4584173"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传统的自编码器需要</a:t>
            </a:r>
            <a:r>
              <a:rPr lang="zh-CN" altLang="en-US" sz="1600" b="1" dirty="0">
                <a:solidFill>
                  <a:srgbClr val="FF0000"/>
                </a:solidFill>
                <a:latin typeface="微软雅黑" panose="020B0503020204020204" pitchFamily="34" charset="-122"/>
                <a:ea typeface="微软雅黑" panose="020B0503020204020204" pitchFamily="34" charset="-122"/>
              </a:rPr>
              <a:t>信道模型可微</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27" name="文本框 26">
            <a:extLst>
              <a:ext uri="{FF2B5EF4-FFF2-40B4-BE49-F238E27FC236}">
                <a16:creationId xmlns:a16="http://schemas.microsoft.com/office/drawing/2014/main" id="{B06AC6F7-BFF5-4B03-85F9-9BA695D12D02}"/>
              </a:ext>
            </a:extLst>
          </p:cNvPr>
          <p:cNvSpPr txBox="1"/>
          <p:nvPr/>
        </p:nvSpPr>
        <p:spPr>
          <a:xfrm>
            <a:off x="348791" y="6073687"/>
            <a:ext cx="7251476" cy="646331"/>
          </a:xfrm>
          <a:prstGeom prst="rect">
            <a:avLst/>
          </a:prstGeom>
          <a:noFill/>
        </p:spPr>
        <p:txBody>
          <a:bodyPr wrap="square" rtlCol="0">
            <a:spAutoFit/>
          </a:bodyPr>
          <a:lstStyle/>
          <a:p>
            <a:r>
              <a:rPr lang="en-US" altLang="zh-CN" dirty="0"/>
              <a:t>Model </a:t>
            </a:r>
            <a:r>
              <a:rPr lang="en-US" altLang="zh-CN" dirty="0" err="1"/>
              <a:t>Fay¨ı¿œal</a:t>
            </a:r>
            <a:r>
              <a:rPr lang="en-US" altLang="zh-CN" dirty="0"/>
              <a:t> </a:t>
            </a:r>
            <a:r>
              <a:rPr lang="en-US" altLang="zh-CN" dirty="0" err="1"/>
              <a:t>Ait</a:t>
            </a:r>
            <a:r>
              <a:rPr lang="en-US" altLang="zh-CN" dirty="0"/>
              <a:t> </a:t>
            </a:r>
            <a:r>
              <a:rPr lang="en-US" altLang="zh-CN" dirty="0" err="1"/>
              <a:t>Aoudia</a:t>
            </a:r>
            <a:r>
              <a:rPr lang="en-US" altLang="zh-CN" dirty="0"/>
              <a:t>, Jakob </a:t>
            </a:r>
            <a:r>
              <a:rPr lang="en-US" altLang="zh-CN" dirty="0" err="1"/>
              <a:t>Hoydis</a:t>
            </a:r>
            <a:r>
              <a:rPr lang="en-US" altLang="zh-CN" dirty="0"/>
              <a:t>, End-to-End Learning of Communications Systems Without a Channel, arXiv:1804.02276. </a:t>
            </a:r>
            <a:endParaRPr lang="zh-CN" altLang="en-US" dirty="0"/>
          </a:p>
        </p:txBody>
      </p:sp>
      <p:sp>
        <p:nvSpPr>
          <p:cNvPr id="2" name="灯片编号占位符 1">
            <a:extLst>
              <a:ext uri="{FF2B5EF4-FFF2-40B4-BE49-F238E27FC236}">
                <a16:creationId xmlns:a16="http://schemas.microsoft.com/office/drawing/2014/main" id="{56FACCDD-8516-46A9-BE84-EABB275376CA}"/>
              </a:ext>
            </a:extLst>
          </p:cNvPr>
          <p:cNvSpPr>
            <a:spLocks noGrp="1"/>
          </p:cNvSpPr>
          <p:nvPr>
            <p:ph type="sldNum" sz="quarter" idx="12"/>
          </p:nvPr>
        </p:nvSpPr>
        <p:spPr/>
        <p:txBody>
          <a:bodyPr/>
          <a:lstStyle/>
          <a:p>
            <a:fld id="{2F70002B-DB28-4520-A569-03C3D79DDAFE}" type="slidenum">
              <a:rPr lang="zh-CN" altLang="en-US" smtClean="0"/>
              <a:t>19</a:t>
            </a:fld>
            <a:endParaRPr lang="zh-CN" altLang="en-US"/>
          </a:p>
        </p:txBody>
      </p:sp>
    </p:spTree>
    <p:extLst>
      <p:ext uri="{BB962C8B-B14F-4D97-AF65-F5344CB8AC3E}">
        <p14:creationId xmlns:p14="http://schemas.microsoft.com/office/powerpoint/2010/main" val="3152859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BFBF262-9550-43DD-8FAA-1DE6BC4BF3BF}"/>
              </a:ext>
            </a:extLst>
          </p:cNvPr>
          <p:cNvSpPr/>
          <p:nvPr/>
        </p:nvSpPr>
        <p:spPr>
          <a:xfrm>
            <a:off x="0" y="6337301"/>
            <a:ext cx="12192000" cy="520699"/>
          </a:xfrm>
          <a:prstGeom prst="rect">
            <a:avLst/>
          </a:prstGeom>
          <a:solidFill>
            <a:srgbClr val="4149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25" name="组合 24">
            <a:extLst>
              <a:ext uri="{FF2B5EF4-FFF2-40B4-BE49-F238E27FC236}">
                <a16:creationId xmlns:a16="http://schemas.microsoft.com/office/drawing/2014/main" id="{C4167CDC-FCFE-4187-82BD-F117D848A8B8}"/>
              </a:ext>
            </a:extLst>
          </p:cNvPr>
          <p:cNvGrpSpPr/>
          <p:nvPr/>
        </p:nvGrpSpPr>
        <p:grpSpPr>
          <a:xfrm>
            <a:off x="4408902" y="6255915"/>
            <a:ext cx="3374196" cy="142436"/>
            <a:chOff x="3676844" y="6224606"/>
            <a:chExt cx="4857556" cy="205054"/>
          </a:xfrm>
        </p:grpSpPr>
        <p:sp>
          <p:nvSpPr>
            <p:cNvPr id="5" name="平行四边形 4">
              <a:extLst>
                <a:ext uri="{FF2B5EF4-FFF2-40B4-BE49-F238E27FC236}">
                  <a16:creationId xmlns:a16="http://schemas.microsoft.com/office/drawing/2014/main" id="{ACD39CF4-EE00-4EF0-AFF6-FA75B15E137A}"/>
                </a:ext>
              </a:extLst>
            </p:cNvPr>
            <p:cNvSpPr/>
            <p:nvPr/>
          </p:nvSpPr>
          <p:spPr>
            <a:xfrm>
              <a:off x="3676844" y="6249442"/>
              <a:ext cx="4857556" cy="180218"/>
            </a:xfrm>
            <a:prstGeom prst="parallelogram">
              <a:avLst>
                <a:gd name="adj" fmla="val 42747"/>
              </a:avLst>
            </a:prstGeom>
            <a:solidFill>
              <a:schemeClr val="bg1"/>
            </a:solidFill>
            <a:ln w="1905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a:extLst>
                <a:ext uri="{FF2B5EF4-FFF2-40B4-BE49-F238E27FC236}">
                  <a16:creationId xmlns:a16="http://schemas.microsoft.com/office/drawing/2014/main" id="{22829C85-D3B3-4FEC-BEDF-355CBF5FCD82}"/>
                </a:ext>
              </a:extLst>
            </p:cNvPr>
            <p:cNvSpPr/>
            <p:nvPr/>
          </p:nvSpPr>
          <p:spPr>
            <a:xfrm>
              <a:off x="3718560" y="6224606"/>
              <a:ext cx="4796644" cy="178795"/>
            </a:xfrm>
            <a:prstGeom prst="parallelogram">
              <a:avLst>
                <a:gd name="adj" fmla="val 42747"/>
              </a:avLst>
            </a:prstGeom>
            <a:solidFill>
              <a:srgbClr val="EDA32C"/>
            </a:solidFill>
            <a:ln w="190500" cap="rnd">
              <a:solidFill>
                <a:srgbClr val="EDA32C"/>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D7C52C8A-9F76-4858-9733-AB225ACC2050}"/>
              </a:ext>
            </a:extLst>
          </p:cNvPr>
          <p:cNvSpPr/>
          <p:nvPr/>
        </p:nvSpPr>
        <p:spPr>
          <a:xfrm>
            <a:off x="0" y="1"/>
            <a:ext cx="12192000" cy="520699"/>
          </a:xfrm>
          <a:prstGeom prst="rect">
            <a:avLst/>
          </a:prstGeom>
          <a:solidFill>
            <a:srgbClr val="414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C3B1F43A-856E-4AFB-A5CB-11A70C116F96}"/>
              </a:ext>
            </a:extLst>
          </p:cNvPr>
          <p:cNvSpPr txBox="1"/>
          <p:nvPr/>
        </p:nvSpPr>
        <p:spPr>
          <a:xfrm>
            <a:off x="2609166" y="3342252"/>
            <a:ext cx="1309797" cy="307777"/>
          </a:xfrm>
          <a:prstGeom prst="rect">
            <a:avLst/>
          </a:prstGeom>
          <a:noFill/>
        </p:spPr>
        <p:txBody>
          <a:bodyPr wrap="square" rtlCol="0">
            <a:spAutoFit/>
          </a:bodyPr>
          <a:lstStyle/>
          <a:p>
            <a:pPr algn="dist"/>
            <a:r>
              <a:rPr lang="en-US" altLang="zh-CN" sz="1400" dirty="0">
                <a:solidFill>
                  <a:schemeClr val="accent1"/>
                </a:solidFill>
                <a:latin typeface="华文细黑" panose="02010600040101010101" pitchFamily="2" charset="-122"/>
                <a:ea typeface="华文细黑" panose="02010600040101010101" pitchFamily="2" charset="-122"/>
                <a:cs typeface="Arial" panose="020B0604020202020204" pitchFamily="34" charset="0"/>
              </a:rPr>
              <a:t>CONTENTS</a:t>
            </a:r>
            <a:endParaRPr lang="zh-CN" altLang="en-US" sz="1400" dirty="0">
              <a:solidFill>
                <a:schemeClr val="accent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48" name="文本框 47">
            <a:extLst>
              <a:ext uri="{FF2B5EF4-FFF2-40B4-BE49-F238E27FC236}">
                <a16:creationId xmlns:a16="http://schemas.microsoft.com/office/drawing/2014/main" id="{9087AEAF-154B-4867-B5F0-4A352B5A00C7}"/>
              </a:ext>
            </a:extLst>
          </p:cNvPr>
          <p:cNvSpPr txBox="1"/>
          <p:nvPr/>
        </p:nvSpPr>
        <p:spPr>
          <a:xfrm>
            <a:off x="2564248" y="2663760"/>
            <a:ext cx="1421557" cy="646331"/>
          </a:xfrm>
          <a:prstGeom prst="rect">
            <a:avLst/>
          </a:prstGeom>
          <a:noFill/>
        </p:spPr>
        <p:txBody>
          <a:bodyPr wrap="square" rtlCol="0">
            <a:spAutoFit/>
          </a:bodyPr>
          <a:lstStyle/>
          <a:p>
            <a:pPr algn="dist"/>
            <a:r>
              <a:rPr lang="zh-CN" altLang="en-US" sz="3600" dirty="0">
                <a:solidFill>
                  <a:schemeClr val="accent1"/>
                </a:solidFill>
                <a:latin typeface="幼圆" panose="02010509060101010101" pitchFamily="49" charset="-122"/>
                <a:ea typeface="幼圆" panose="02010509060101010101" pitchFamily="49" charset="-122"/>
                <a:cs typeface="Arial" panose="020B0604020202020204" pitchFamily="34" charset="0"/>
              </a:rPr>
              <a:t>目 录</a:t>
            </a:r>
          </a:p>
        </p:txBody>
      </p:sp>
      <p:sp>
        <p:nvSpPr>
          <p:cNvPr id="49" name="矩形 48">
            <a:extLst>
              <a:ext uri="{FF2B5EF4-FFF2-40B4-BE49-F238E27FC236}">
                <a16:creationId xmlns:a16="http://schemas.microsoft.com/office/drawing/2014/main" id="{9937EC55-9647-4D98-823E-3DF7A343FD94}"/>
              </a:ext>
            </a:extLst>
          </p:cNvPr>
          <p:cNvSpPr/>
          <p:nvPr/>
        </p:nvSpPr>
        <p:spPr>
          <a:xfrm>
            <a:off x="6892194" y="1794412"/>
            <a:ext cx="3269713" cy="400110"/>
          </a:xfrm>
          <a:prstGeom prst="rect">
            <a:avLst/>
          </a:prstGeom>
        </p:spPr>
        <p:txBody>
          <a:bodyPr wrap="square">
            <a:spAutoFit/>
          </a:bodyPr>
          <a:lstStyle/>
          <a:p>
            <a:r>
              <a:rPr lang="zh-CN" altLang="en-US" sz="2000" dirty="0">
                <a:solidFill>
                  <a:schemeClr val="accent1"/>
                </a:solidFill>
                <a:latin typeface="幼圆" panose="02010509060101010101" pitchFamily="49" charset="-122"/>
                <a:ea typeface="幼圆" panose="02010509060101010101" pitchFamily="49" charset="-122"/>
              </a:rPr>
              <a:t>背景</a:t>
            </a:r>
          </a:p>
        </p:txBody>
      </p:sp>
      <p:sp>
        <p:nvSpPr>
          <p:cNvPr id="51" name="矩形 50">
            <a:extLst>
              <a:ext uri="{FF2B5EF4-FFF2-40B4-BE49-F238E27FC236}">
                <a16:creationId xmlns:a16="http://schemas.microsoft.com/office/drawing/2014/main" id="{5F20E250-9797-4A38-8DCC-7F737D1AFA17}"/>
              </a:ext>
            </a:extLst>
          </p:cNvPr>
          <p:cNvSpPr/>
          <p:nvPr/>
        </p:nvSpPr>
        <p:spPr>
          <a:xfrm>
            <a:off x="6892194" y="2612155"/>
            <a:ext cx="3086299" cy="539571"/>
          </a:xfrm>
          <a:prstGeom prst="rect">
            <a:avLst/>
          </a:prstGeom>
        </p:spPr>
        <p:txBody>
          <a:bodyPr wrap="square">
            <a:spAutoFit/>
          </a:bodyPr>
          <a:lstStyle/>
          <a:p>
            <a:pPr>
              <a:lnSpc>
                <a:spcPct val="175000"/>
              </a:lnSpc>
            </a:pPr>
            <a:r>
              <a:rPr lang="zh-CN" altLang="en-US" sz="2000" dirty="0">
                <a:solidFill>
                  <a:schemeClr val="accent1"/>
                </a:solidFill>
                <a:latin typeface="幼圆" panose="02010509060101010101" pitchFamily="49" charset="-122"/>
                <a:ea typeface="幼圆" panose="02010509060101010101" pitchFamily="49" charset="-122"/>
              </a:rPr>
              <a:t>强化学习介绍</a:t>
            </a:r>
            <a:endParaRPr lang="en-US" altLang="zh-CN" sz="2000" dirty="0">
              <a:solidFill>
                <a:schemeClr val="accent1"/>
              </a:solidFill>
              <a:latin typeface="幼圆" panose="02010509060101010101" pitchFamily="49" charset="-122"/>
              <a:ea typeface="幼圆" panose="02010509060101010101" pitchFamily="49" charset="-122"/>
            </a:endParaRPr>
          </a:p>
        </p:txBody>
      </p:sp>
      <p:sp>
        <p:nvSpPr>
          <p:cNvPr id="58" name="矩形 57">
            <a:extLst>
              <a:ext uri="{FF2B5EF4-FFF2-40B4-BE49-F238E27FC236}">
                <a16:creationId xmlns:a16="http://schemas.microsoft.com/office/drawing/2014/main" id="{2C429ECD-370B-4C59-8520-C83E650DEAE5}"/>
              </a:ext>
            </a:extLst>
          </p:cNvPr>
          <p:cNvSpPr/>
          <p:nvPr/>
        </p:nvSpPr>
        <p:spPr>
          <a:xfrm>
            <a:off x="6892194" y="3504791"/>
            <a:ext cx="3804359" cy="539571"/>
          </a:xfrm>
          <a:prstGeom prst="rect">
            <a:avLst/>
          </a:prstGeom>
        </p:spPr>
        <p:txBody>
          <a:bodyPr wrap="square">
            <a:spAutoFit/>
          </a:bodyPr>
          <a:lstStyle/>
          <a:p>
            <a:pPr>
              <a:lnSpc>
                <a:spcPct val="175000"/>
              </a:lnSpc>
            </a:pPr>
            <a:r>
              <a:rPr lang="zh-CN" altLang="en-US" sz="2000" dirty="0">
                <a:solidFill>
                  <a:schemeClr val="accent1"/>
                </a:solidFill>
                <a:latin typeface="幼圆" panose="02010509060101010101" pitchFamily="49" charset="-122"/>
                <a:ea typeface="幼圆" panose="02010509060101010101" pitchFamily="49" charset="-122"/>
              </a:rPr>
              <a:t>强化学习工作流程和挑战</a:t>
            </a:r>
            <a:endParaRPr lang="en-US" altLang="zh-CN" sz="1100" dirty="0">
              <a:solidFill>
                <a:schemeClr val="accent1"/>
              </a:solidFill>
              <a:latin typeface="幼圆" panose="02010509060101010101" pitchFamily="49" charset="-122"/>
              <a:ea typeface="幼圆" panose="02010509060101010101" pitchFamily="49" charset="-122"/>
            </a:endParaRPr>
          </a:p>
        </p:txBody>
      </p:sp>
      <p:sp>
        <p:nvSpPr>
          <p:cNvPr id="60" name="矩形 59">
            <a:extLst>
              <a:ext uri="{FF2B5EF4-FFF2-40B4-BE49-F238E27FC236}">
                <a16:creationId xmlns:a16="http://schemas.microsoft.com/office/drawing/2014/main" id="{41E798CC-1267-490E-B38D-94E94EAEAD6B}"/>
              </a:ext>
            </a:extLst>
          </p:cNvPr>
          <p:cNvSpPr/>
          <p:nvPr/>
        </p:nvSpPr>
        <p:spPr>
          <a:xfrm>
            <a:off x="6856781" y="4397848"/>
            <a:ext cx="3528588" cy="539571"/>
          </a:xfrm>
          <a:prstGeom prst="rect">
            <a:avLst/>
          </a:prstGeom>
        </p:spPr>
        <p:txBody>
          <a:bodyPr wrap="square">
            <a:spAutoFit/>
          </a:bodyPr>
          <a:lstStyle/>
          <a:p>
            <a:pPr>
              <a:lnSpc>
                <a:spcPct val="175000"/>
              </a:lnSpc>
            </a:pPr>
            <a:r>
              <a:rPr lang="zh-CN" altLang="en-US" sz="2000" dirty="0">
                <a:solidFill>
                  <a:schemeClr val="accent1"/>
                </a:solidFill>
                <a:latin typeface="幼圆" panose="02010509060101010101" pitchFamily="49" charset="-122"/>
                <a:ea typeface="幼圆" panose="02010509060101010101" pitchFamily="49" charset="-122"/>
              </a:rPr>
              <a:t>强化学习在通信中的应用</a:t>
            </a:r>
            <a:endParaRPr lang="en-US" altLang="zh-CN" sz="2000" dirty="0">
              <a:solidFill>
                <a:schemeClr val="accent1"/>
              </a:solidFill>
              <a:latin typeface="幼圆" panose="02010509060101010101" pitchFamily="49" charset="-122"/>
              <a:ea typeface="幼圆" panose="02010509060101010101" pitchFamily="49" charset="-122"/>
            </a:endParaRPr>
          </a:p>
        </p:txBody>
      </p:sp>
      <p:sp>
        <p:nvSpPr>
          <p:cNvPr id="64" name="矩形: 圆角 63">
            <a:extLst>
              <a:ext uri="{FF2B5EF4-FFF2-40B4-BE49-F238E27FC236}">
                <a16:creationId xmlns:a16="http://schemas.microsoft.com/office/drawing/2014/main" id="{B02D9A17-20A4-474B-A35E-0C916DF0F08E}"/>
              </a:ext>
            </a:extLst>
          </p:cNvPr>
          <p:cNvSpPr/>
          <p:nvPr/>
        </p:nvSpPr>
        <p:spPr>
          <a:xfrm>
            <a:off x="6302711" y="1784412"/>
            <a:ext cx="507966" cy="507966"/>
          </a:xfrm>
          <a:prstGeom prst="roundRect">
            <a:avLst/>
          </a:prstGeom>
          <a:no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accent1"/>
              </a:solidFill>
              <a:latin typeface="幼圆" panose="02010509060101010101" pitchFamily="49" charset="-122"/>
              <a:ea typeface="幼圆" panose="02010509060101010101" pitchFamily="49" charset="-122"/>
            </a:endParaRPr>
          </a:p>
        </p:txBody>
      </p:sp>
      <p:sp>
        <p:nvSpPr>
          <p:cNvPr id="65" name="文本框 64">
            <a:extLst>
              <a:ext uri="{FF2B5EF4-FFF2-40B4-BE49-F238E27FC236}">
                <a16:creationId xmlns:a16="http://schemas.microsoft.com/office/drawing/2014/main" id="{6E3D0109-20C5-4CEA-955A-DE59FA4E56E1}"/>
              </a:ext>
            </a:extLst>
          </p:cNvPr>
          <p:cNvSpPr txBox="1"/>
          <p:nvPr/>
        </p:nvSpPr>
        <p:spPr>
          <a:xfrm>
            <a:off x="6191893" y="1784992"/>
            <a:ext cx="728357" cy="461665"/>
          </a:xfrm>
          <a:prstGeom prst="rect">
            <a:avLst/>
          </a:prstGeom>
          <a:noFill/>
          <a:ln>
            <a:noFill/>
          </a:ln>
        </p:spPr>
        <p:txBody>
          <a:bodyPr wrap="square" rtlCol="0">
            <a:spAutoFit/>
          </a:bodyPr>
          <a:lstStyle/>
          <a:p>
            <a:pPr algn="ctr"/>
            <a:r>
              <a:rPr lang="en-US" altLang="zh-CN" sz="2400" dirty="0">
                <a:solidFill>
                  <a:schemeClr val="accent1"/>
                </a:solidFill>
                <a:latin typeface="幼圆" panose="02010509060101010101" pitchFamily="49" charset="-122"/>
                <a:ea typeface="幼圆" panose="02010509060101010101" pitchFamily="49" charset="-122"/>
              </a:rPr>
              <a:t>01</a:t>
            </a:r>
            <a:endParaRPr lang="zh-CN" altLang="en-US" sz="2400" dirty="0">
              <a:solidFill>
                <a:schemeClr val="accent1"/>
              </a:solidFill>
              <a:latin typeface="幼圆" panose="02010509060101010101" pitchFamily="49" charset="-122"/>
              <a:ea typeface="幼圆" panose="02010509060101010101" pitchFamily="49" charset="-122"/>
            </a:endParaRPr>
          </a:p>
        </p:txBody>
      </p:sp>
      <p:sp>
        <p:nvSpPr>
          <p:cNvPr id="66" name="矩形: 圆角 65">
            <a:extLst>
              <a:ext uri="{FF2B5EF4-FFF2-40B4-BE49-F238E27FC236}">
                <a16:creationId xmlns:a16="http://schemas.microsoft.com/office/drawing/2014/main" id="{4257772C-E81B-4688-B443-060E2BC7EEC1}"/>
              </a:ext>
            </a:extLst>
          </p:cNvPr>
          <p:cNvSpPr/>
          <p:nvPr/>
        </p:nvSpPr>
        <p:spPr>
          <a:xfrm>
            <a:off x="6302711" y="2716015"/>
            <a:ext cx="507966" cy="507966"/>
          </a:xfrm>
          <a:prstGeom prst="roundRect">
            <a:avLst/>
          </a:prstGeom>
          <a:no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accent1"/>
              </a:solidFill>
              <a:latin typeface="幼圆" panose="02010509060101010101" pitchFamily="49" charset="-122"/>
              <a:ea typeface="幼圆" panose="02010509060101010101" pitchFamily="49" charset="-122"/>
            </a:endParaRPr>
          </a:p>
        </p:txBody>
      </p:sp>
      <p:sp>
        <p:nvSpPr>
          <p:cNvPr id="67" name="文本框 66">
            <a:extLst>
              <a:ext uri="{FF2B5EF4-FFF2-40B4-BE49-F238E27FC236}">
                <a16:creationId xmlns:a16="http://schemas.microsoft.com/office/drawing/2014/main" id="{7E79B4B0-C1DD-4C59-B6B4-516A3551AD52}"/>
              </a:ext>
            </a:extLst>
          </p:cNvPr>
          <p:cNvSpPr txBox="1"/>
          <p:nvPr/>
        </p:nvSpPr>
        <p:spPr>
          <a:xfrm>
            <a:off x="6191893" y="2716595"/>
            <a:ext cx="728357" cy="461665"/>
          </a:xfrm>
          <a:prstGeom prst="rect">
            <a:avLst/>
          </a:prstGeom>
          <a:noFill/>
          <a:ln>
            <a:noFill/>
          </a:ln>
        </p:spPr>
        <p:txBody>
          <a:bodyPr wrap="square" rtlCol="0">
            <a:spAutoFit/>
          </a:bodyPr>
          <a:lstStyle/>
          <a:p>
            <a:pPr algn="ctr"/>
            <a:r>
              <a:rPr lang="en-US" altLang="zh-CN" sz="2400" dirty="0">
                <a:solidFill>
                  <a:schemeClr val="accent1"/>
                </a:solidFill>
                <a:latin typeface="幼圆" panose="02010509060101010101" pitchFamily="49" charset="-122"/>
                <a:ea typeface="幼圆" panose="02010509060101010101" pitchFamily="49" charset="-122"/>
              </a:rPr>
              <a:t>02</a:t>
            </a:r>
            <a:endParaRPr lang="zh-CN" altLang="en-US" sz="2400" dirty="0">
              <a:solidFill>
                <a:schemeClr val="accent1"/>
              </a:solidFill>
              <a:latin typeface="幼圆" panose="02010509060101010101" pitchFamily="49" charset="-122"/>
              <a:ea typeface="幼圆" panose="02010509060101010101" pitchFamily="49" charset="-122"/>
            </a:endParaRPr>
          </a:p>
        </p:txBody>
      </p:sp>
      <p:sp>
        <p:nvSpPr>
          <p:cNvPr id="68" name="矩形: 圆角 67">
            <a:extLst>
              <a:ext uri="{FF2B5EF4-FFF2-40B4-BE49-F238E27FC236}">
                <a16:creationId xmlns:a16="http://schemas.microsoft.com/office/drawing/2014/main" id="{9DAECADA-7D61-403C-85C5-1A09DD8E488C}"/>
              </a:ext>
            </a:extLst>
          </p:cNvPr>
          <p:cNvSpPr/>
          <p:nvPr/>
        </p:nvSpPr>
        <p:spPr>
          <a:xfrm>
            <a:off x="6302711" y="3633366"/>
            <a:ext cx="507966" cy="507966"/>
          </a:xfrm>
          <a:prstGeom prst="roundRect">
            <a:avLst/>
          </a:prstGeom>
          <a:no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accent1"/>
              </a:solidFill>
              <a:latin typeface="幼圆" panose="02010509060101010101" pitchFamily="49" charset="-122"/>
              <a:ea typeface="幼圆" panose="02010509060101010101" pitchFamily="49" charset="-122"/>
            </a:endParaRPr>
          </a:p>
        </p:txBody>
      </p:sp>
      <p:sp>
        <p:nvSpPr>
          <p:cNvPr id="69" name="文本框 68">
            <a:extLst>
              <a:ext uri="{FF2B5EF4-FFF2-40B4-BE49-F238E27FC236}">
                <a16:creationId xmlns:a16="http://schemas.microsoft.com/office/drawing/2014/main" id="{44DBC4C2-AB86-4BD3-8312-A5571230A51F}"/>
              </a:ext>
            </a:extLst>
          </p:cNvPr>
          <p:cNvSpPr txBox="1"/>
          <p:nvPr/>
        </p:nvSpPr>
        <p:spPr>
          <a:xfrm>
            <a:off x="6191893" y="3633946"/>
            <a:ext cx="728357" cy="461665"/>
          </a:xfrm>
          <a:prstGeom prst="rect">
            <a:avLst/>
          </a:prstGeom>
          <a:noFill/>
        </p:spPr>
        <p:txBody>
          <a:bodyPr wrap="square" rtlCol="0">
            <a:spAutoFit/>
          </a:bodyPr>
          <a:lstStyle/>
          <a:p>
            <a:pPr algn="ctr"/>
            <a:r>
              <a:rPr lang="en-US" altLang="zh-CN" sz="2400" dirty="0">
                <a:solidFill>
                  <a:schemeClr val="accent1"/>
                </a:solidFill>
                <a:latin typeface="幼圆" panose="02010509060101010101" pitchFamily="49" charset="-122"/>
                <a:ea typeface="幼圆" panose="02010509060101010101" pitchFamily="49" charset="-122"/>
              </a:rPr>
              <a:t>03</a:t>
            </a:r>
            <a:endParaRPr lang="zh-CN" altLang="en-US" sz="2400" dirty="0">
              <a:solidFill>
                <a:schemeClr val="accent1"/>
              </a:solidFill>
              <a:latin typeface="幼圆" panose="02010509060101010101" pitchFamily="49" charset="-122"/>
              <a:ea typeface="幼圆" panose="02010509060101010101" pitchFamily="49" charset="-122"/>
            </a:endParaRPr>
          </a:p>
        </p:txBody>
      </p:sp>
      <p:sp>
        <p:nvSpPr>
          <p:cNvPr id="70" name="矩形: 圆角 69">
            <a:extLst>
              <a:ext uri="{FF2B5EF4-FFF2-40B4-BE49-F238E27FC236}">
                <a16:creationId xmlns:a16="http://schemas.microsoft.com/office/drawing/2014/main" id="{2D9F284D-80F0-4C49-8243-008B6FA725BC}"/>
              </a:ext>
            </a:extLst>
          </p:cNvPr>
          <p:cNvSpPr/>
          <p:nvPr/>
        </p:nvSpPr>
        <p:spPr>
          <a:xfrm>
            <a:off x="6302711" y="4565622"/>
            <a:ext cx="507966" cy="507966"/>
          </a:xfrm>
          <a:prstGeom prst="roundRect">
            <a:avLst/>
          </a:prstGeom>
          <a:no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accent1"/>
              </a:solidFill>
              <a:latin typeface="幼圆" panose="02010509060101010101" pitchFamily="49" charset="-122"/>
              <a:ea typeface="幼圆" panose="02010509060101010101" pitchFamily="49" charset="-122"/>
            </a:endParaRPr>
          </a:p>
        </p:txBody>
      </p:sp>
      <p:sp>
        <p:nvSpPr>
          <p:cNvPr id="71" name="文本框 70">
            <a:extLst>
              <a:ext uri="{FF2B5EF4-FFF2-40B4-BE49-F238E27FC236}">
                <a16:creationId xmlns:a16="http://schemas.microsoft.com/office/drawing/2014/main" id="{FB295354-0BC4-46DE-86B8-B935AD00945E}"/>
              </a:ext>
            </a:extLst>
          </p:cNvPr>
          <p:cNvSpPr txBox="1"/>
          <p:nvPr/>
        </p:nvSpPr>
        <p:spPr>
          <a:xfrm>
            <a:off x="6191893" y="4566202"/>
            <a:ext cx="728357" cy="461665"/>
          </a:xfrm>
          <a:prstGeom prst="rect">
            <a:avLst/>
          </a:prstGeom>
          <a:noFill/>
        </p:spPr>
        <p:txBody>
          <a:bodyPr wrap="square" rtlCol="0">
            <a:spAutoFit/>
          </a:bodyPr>
          <a:lstStyle/>
          <a:p>
            <a:pPr algn="ctr"/>
            <a:r>
              <a:rPr lang="en-US" altLang="zh-CN" sz="2400" dirty="0">
                <a:solidFill>
                  <a:schemeClr val="accent1"/>
                </a:solidFill>
                <a:latin typeface="幼圆" panose="02010509060101010101" pitchFamily="49" charset="-122"/>
                <a:ea typeface="幼圆" panose="02010509060101010101" pitchFamily="49" charset="-122"/>
              </a:rPr>
              <a:t>04</a:t>
            </a:r>
            <a:endParaRPr lang="zh-CN" altLang="en-US" sz="2400" dirty="0">
              <a:solidFill>
                <a:schemeClr val="accent1"/>
              </a:solidFill>
              <a:latin typeface="幼圆" panose="02010509060101010101" pitchFamily="49" charset="-122"/>
              <a:ea typeface="幼圆" panose="02010509060101010101" pitchFamily="49" charset="-122"/>
            </a:endParaRPr>
          </a:p>
        </p:txBody>
      </p:sp>
      <p:sp>
        <p:nvSpPr>
          <p:cNvPr id="26" name="文本框 25">
            <a:extLst>
              <a:ext uri="{FF2B5EF4-FFF2-40B4-BE49-F238E27FC236}">
                <a16:creationId xmlns:a16="http://schemas.microsoft.com/office/drawing/2014/main" id="{D4664675-20DA-460D-9326-02F786602518}"/>
              </a:ext>
            </a:extLst>
          </p:cNvPr>
          <p:cNvSpPr txBox="1"/>
          <p:nvPr/>
        </p:nvSpPr>
        <p:spPr>
          <a:xfrm>
            <a:off x="4802461" y="6164779"/>
            <a:ext cx="2587077" cy="306467"/>
          </a:xfrm>
          <a:prstGeom prst="round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solidFill>
                  <a:schemeClr val="bg1"/>
                </a:solidFill>
                <a:latin typeface="幼圆" panose="02010509060101010101" pitchFamily="49" charset="-122"/>
                <a:ea typeface="幼圆" panose="02010509060101010101" pitchFamily="49" charset="-122"/>
              </a:rPr>
              <a:t>西安电子科技大学通信工程学院</a:t>
            </a:r>
          </a:p>
        </p:txBody>
      </p:sp>
      <p:sp>
        <p:nvSpPr>
          <p:cNvPr id="2" name="灯片编号占位符 1">
            <a:extLst>
              <a:ext uri="{FF2B5EF4-FFF2-40B4-BE49-F238E27FC236}">
                <a16:creationId xmlns:a16="http://schemas.microsoft.com/office/drawing/2014/main" id="{48F6FDAE-429F-41EA-957D-9786D1D93B54}"/>
              </a:ext>
            </a:extLst>
          </p:cNvPr>
          <p:cNvSpPr>
            <a:spLocks noGrp="1"/>
          </p:cNvSpPr>
          <p:nvPr>
            <p:ph type="sldNum" sz="quarter" idx="12"/>
          </p:nvPr>
        </p:nvSpPr>
        <p:spPr/>
        <p:txBody>
          <a:bodyPr/>
          <a:lstStyle/>
          <a:p>
            <a:fld id="{2F70002B-DB28-4520-A569-03C3D79DDAFE}" type="slidenum">
              <a:rPr lang="zh-CN" altLang="en-US" smtClean="0"/>
              <a:t>2</a:t>
            </a:fld>
            <a:endParaRPr lang="zh-CN" altLang="en-US"/>
          </a:p>
        </p:txBody>
      </p:sp>
    </p:spTree>
    <p:extLst>
      <p:ext uri="{BB962C8B-B14F-4D97-AF65-F5344CB8AC3E}">
        <p14:creationId xmlns:p14="http://schemas.microsoft.com/office/powerpoint/2010/main" val="913246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圆角 42">
            <a:extLst>
              <a:ext uri="{FF2B5EF4-FFF2-40B4-BE49-F238E27FC236}">
                <a16:creationId xmlns:a16="http://schemas.microsoft.com/office/drawing/2014/main" id="{2BD6A15B-958E-474B-8732-22679C8E6A99}"/>
              </a:ext>
            </a:extLst>
          </p:cNvPr>
          <p:cNvSpPr/>
          <p:nvPr/>
        </p:nvSpPr>
        <p:spPr>
          <a:xfrm rot="2700000" flipH="1">
            <a:off x="-362154" y="502441"/>
            <a:ext cx="724306" cy="7247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 name="文本框 4">
            <a:extLst>
              <a:ext uri="{FF2B5EF4-FFF2-40B4-BE49-F238E27FC236}">
                <a16:creationId xmlns:a16="http://schemas.microsoft.com/office/drawing/2014/main" id="{A1D20BFC-2F3F-4F4E-826B-D7F8C3D57811}"/>
              </a:ext>
            </a:extLst>
          </p:cNvPr>
          <p:cNvSpPr txBox="1"/>
          <p:nvPr/>
        </p:nvSpPr>
        <p:spPr>
          <a:xfrm>
            <a:off x="684965" y="511801"/>
            <a:ext cx="5859054" cy="584775"/>
          </a:xfrm>
          <a:prstGeom prst="rect">
            <a:avLst/>
          </a:prstGeom>
          <a:noFill/>
        </p:spPr>
        <p:txBody>
          <a:bodyPr wrap="square" rtlCol="0">
            <a:spAutoFit/>
          </a:bodyPr>
          <a:lstStyle/>
          <a:p>
            <a:pPr lvl="0">
              <a:defRPr/>
            </a:pPr>
            <a:r>
              <a:rPr lang="en-US" altLang="zh-CN" sz="3200" dirty="0">
                <a:solidFill>
                  <a:schemeClr val="accent1"/>
                </a:solidFill>
                <a:latin typeface="幼圆" panose="02010509060101010101" pitchFamily="49" charset="-122"/>
                <a:ea typeface="幼圆" panose="02010509060101010101" pitchFamily="49" charset="-122"/>
              </a:rPr>
              <a:t>04 </a:t>
            </a:r>
            <a:r>
              <a:rPr lang="zh-CN" altLang="en-US" sz="3200" dirty="0">
                <a:solidFill>
                  <a:schemeClr val="accent1"/>
                </a:solidFill>
                <a:latin typeface="幼圆" panose="02010509060101010101" pitchFamily="49" charset="-122"/>
                <a:ea typeface="幼圆" panose="02010509060101010101" pitchFamily="49" charset="-122"/>
              </a:rPr>
              <a:t>强化学习在通信中的应用</a:t>
            </a:r>
          </a:p>
        </p:txBody>
      </p:sp>
      <p:sp>
        <p:nvSpPr>
          <p:cNvPr id="8" name="Oval 15">
            <a:extLst>
              <a:ext uri="{FF2B5EF4-FFF2-40B4-BE49-F238E27FC236}">
                <a16:creationId xmlns:a16="http://schemas.microsoft.com/office/drawing/2014/main" id="{80F611AC-279D-46C4-9585-58A6EEA38D10}"/>
              </a:ext>
            </a:extLst>
          </p:cNvPr>
          <p:cNvSpPr>
            <a:spLocks noChangeAspect="1" noChangeArrowheads="1"/>
          </p:cNvSpPr>
          <p:nvPr/>
        </p:nvSpPr>
        <p:spPr bwMode="auto">
          <a:xfrm>
            <a:off x="321435" y="2825618"/>
            <a:ext cx="345278" cy="345278"/>
          </a:xfrm>
          <a:prstGeom prst="ellipse">
            <a:avLst/>
          </a:prstGeom>
          <a:noFill/>
          <a:ln w="57150" cmpd="sng">
            <a:solidFill>
              <a:schemeClr val="accent1"/>
            </a:solidFill>
          </a:ln>
        </p:spPr>
        <p:txBody>
          <a:bodyPr vert="horz" wrap="square" lIns="91440" tIns="45720" rIns="91440" bIns="45720" numCol="1" anchor="t" anchorCtr="0" compatLnSpc="1">
            <a:prstTxWarp prst="textNoShape">
              <a:avLst/>
            </a:prstTxWarp>
          </a:bodyPr>
          <a:lstStyle/>
          <a:p>
            <a:endParaRPr lang="id-ID"/>
          </a:p>
        </p:txBody>
      </p:sp>
      <p:sp>
        <p:nvSpPr>
          <p:cNvPr id="9" name="Oval 24">
            <a:extLst>
              <a:ext uri="{FF2B5EF4-FFF2-40B4-BE49-F238E27FC236}">
                <a16:creationId xmlns:a16="http://schemas.microsoft.com/office/drawing/2014/main" id="{A8D93D68-ACAB-4883-8F3E-CF0C4DA41201}"/>
              </a:ext>
            </a:extLst>
          </p:cNvPr>
          <p:cNvSpPr>
            <a:spLocks noChangeAspect="1" noChangeArrowheads="1"/>
          </p:cNvSpPr>
          <p:nvPr/>
        </p:nvSpPr>
        <p:spPr bwMode="auto">
          <a:xfrm>
            <a:off x="321435" y="2036358"/>
            <a:ext cx="345278" cy="345278"/>
          </a:xfrm>
          <a:prstGeom prst="ellipse">
            <a:avLst/>
          </a:prstGeom>
          <a:noFill/>
          <a:ln w="57150" cmpd="sng">
            <a:solidFill>
              <a:schemeClr val="accent2"/>
            </a:solidFill>
          </a:ln>
        </p:spPr>
        <p:txBody>
          <a:bodyPr vert="horz" wrap="square" lIns="91440" tIns="45720" rIns="91440" bIns="45720" numCol="1" anchor="t" anchorCtr="0" compatLnSpc="1">
            <a:prstTxWarp prst="textNoShape">
              <a:avLst/>
            </a:prstTxWarp>
          </a:bodyPr>
          <a:lstStyle/>
          <a:p>
            <a:endParaRPr lang="id-ID"/>
          </a:p>
        </p:txBody>
      </p:sp>
      <p:sp>
        <p:nvSpPr>
          <p:cNvPr id="13" name="文本框 12">
            <a:extLst>
              <a:ext uri="{FF2B5EF4-FFF2-40B4-BE49-F238E27FC236}">
                <a16:creationId xmlns:a16="http://schemas.microsoft.com/office/drawing/2014/main" id="{030FAA6C-3B23-487B-96D7-350CD1C7B9D4}"/>
              </a:ext>
            </a:extLst>
          </p:cNvPr>
          <p:cNvSpPr txBox="1"/>
          <p:nvPr/>
        </p:nvSpPr>
        <p:spPr>
          <a:xfrm>
            <a:off x="794803" y="1916610"/>
            <a:ext cx="4092552" cy="584775"/>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干扰机：</a:t>
            </a:r>
            <a:r>
              <a:rPr lang="zh-CN" altLang="en-US" sz="1600" b="1" dirty="0">
                <a:solidFill>
                  <a:srgbClr val="FF0000"/>
                </a:solidFill>
                <a:latin typeface="微软雅黑" panose="020B0503020204020204" pitchFamily="34" charset="-122"/>
                <a:ea typeface="微软雅黑" panose="020B0503020204020204" pitchFamily="34" charset="-122"/>
              </a:rPr>
              <a:t>发射干扰信号</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，旨在</a:t>
            </a:r>
            <a:r>
              <a:rPr lang="zh-CN" altLang="en-US" sz="1600" b="1" dirty="0">
                <a:solidFill>
                  <a:srgbClr val="FF0000"/>
                </a:solidFill>
                <a:latin typeface="微软雅黑" panose="020B0503020204020204" pitchFamily="34" charset="-122"/>
                <a:ea typeface="微软雅黑" panose="020B0503020204020204" pitchFamily="34" charset="-122"/>
              </a:rPr>
              <a:t>中断移动设备</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的信号或降低其信号质量</a:t>
            </a:r>
          </a:p>
        </p:txBody>
      </p:sp>
      <p:sp>
        <p:nvSpPr>
          <p:cNvPr id="19" name="文本框 18">
            <a:extLst>
              <a:ext uri="{FF2B5EF4-FFF2-40B4-BE49-F238E27FC236}">
                <a16:creationId xmlns:a16="http://schemas.microsoft.com/office/drawing/2014/main" id="{6DB8F842-AE51-4F7B-81A7-CAD10D462708}"/>
              </a:ext>
            </a:extLst>
          </p:cNvPr>
          <p:cNvSpPr txBox="1"/>
          <p:nvPr/>
        </p:nvSpPr>
        <p:spPr>
          <a:xfrm>
            <a:off x="794803" y="2705870"/>
            <a:ext cx="4092552" cy="584775"/>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用户：通过</a:t>
            </a:r>
            <a:r>
              <a:rPr lang="zh-CN" altLang="en-US" sz="1600" b="1" dirty="0">
                <a:solidFill>
                  <a:srgbClr val="FF0000"/>
                </a:solidFill>
                <a:latin typeface="微软雅黑" panose="020B0503020204020204" pitchFamily="34" charset="-122"/>
                <a:ea typeface="微软雅黑" panose="020B0503020204020204" pitchFamily="34" charset="-122"/>
              </a:rPr>
              <a:t>跳频</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和</a:t>
            </a:r>
            <a:r>
              <a:rPr lang="zh-CN" altLang="en-US" sz="1600" b="1" dirty="0">
                <a:solidFill>
                  <a:srgbClr val="FF0000"/>
                </a:solidFill>
                <a:latin typeface="微软雅黑" panose="020B0503020204020204" pitchFamily="34" charset="-122"/>
                <a:ea typeface="微软雅黑" panose="020B0503020204020204" pitchFamily="34" charset="-122"/>
              </a:rPr>
              <a:t>移动位置</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抵抗干扰保证正  常通信。</a:t>
            </a:r>
          </a:p>
        </p:txBody>
      </p:sp>
      <p:sp>
        <p:nvSpPr>
          <p:cNvPr id="18" name="文本框 17">
            <a:extLst>
              <a:ext uri="{FF2B5EF4-FFF2-40B4-BE49-F238E27FC236}">
                <a16:creationId xmlns:a16="http://schemas.microsoft.com/office/drawing/2014/main" id="{31A47AB9-67D5-443D-9857-890D36D1601C}"/>
              </a:ext>
            </a:extLst>
          </p:cNvPr>
          <p:cNvSpPr txBox="1"/>
          <p:nvPr/>
        </p:nvSpPr>
        <p:spPr>
          <a:xfrm>
            <a:off x="339687" y="3859742"/>
            <a:ext cx="4682169" cy="2031325"/>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solidFill>
                  <a:srgbClr val="4D4D4D"/>
                </a:solidFill>
                <a:latin typeface="Times New Roman" panose="02020603050405020304" pitchFamily="18" charset="0"/>
                <a:cs typeface="Times New Roman" panose="02020603050405020304" pitchFamily="18" charset="0"/>
              </a:rPr>
              <a:t>State</a:t>
            </a:r>
            <a:r>
              <a:rPr lang="zh-CN" altLang="en-US" dirty="0">
                <a:solidFill>
                  <a:srgbClr val="4D4D4D"/>
                </a:solidFill>
                <a:latin typeface="-apple-system"/>
              </a:rPr>
              <a:t>：</a:t>
            </a:r>
            <a:r>
              <a:rPr lang="zh-CN" altLang="en-US" dirty="0">
                <a:latin typeface="微软雅黑" panose="020B0503020204020204" pitchFamily="34" charset="-122"/>
                <a:ea typeface="微软雅黑" panose="020B0503020204020204" pitchFamily="34" charset="-122"/>
              </a:rPr>
              <a:t>当前的无线电环境</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solidFill>
                <a:srgbClr val="4D4D4D"/>
              </a:solidFill>
              <a:latin typeface="-apple-system"/>
            </a:endParaRPr>
          </a:p>
          <a:p>
            <a:pPr marL="285750" indent="-285750">
              <a:buFont typeface="Wingdings" panose="05000000000000000000" pitchFamily="2" charset="2"/>
              <a:buChar char="Ø"/>
            </a:pPr>
            <a:r>
              <a:rPr lang="en-US" altLang="zh-CN" b="1" dirty="0">
                <a:solidFill>
                  <a:srgbClr val="4D4D4D"/>
                </a:solidFill>
                <a:latin typeface="Times New Roman" panose="02020603050405020304" pitchFamily="18" charset="0"/>
                <a:cs typeface="Times New Roman" panose="02020603050405020304" pitchFamily="18" charset="0"/>
              </a:rPr>
              <a:t>Reward</a:t>
            </a:r>
            <a:r>
              <a:rPr lang="en-US" altLang="zh-CN" b="0" i="0" dirty="0">
                <a:solidFill>
                  <a:srgbClr val="4D4D4D"/>
                </a:solidFill>
                <a:effectLst/>
                <a:latin typeface="-apple-system"/>
              </a:rPr>
              <a:t>: </a:t>
            </a:r>
            <a:r>
              <a:rPr lang="zh-CN" altLang="en-US" dirty="0">
                <a:latin typeface="微软雅黑" panose="020B0503020204020204" pitchFamily="34" charset="-122"/>
                <a:ea typeface="微软雅黑" panose="020B0503020204020204" pitchFamily="34" charset="-122"/>
              </a:rPr>
              <a:t>系统损耗</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b="0" i="0" dirty="0">
              <a:solidFill>
                <a:srgbClr val="4D4D4D"/>
              </a:solidFill>
              <a:effectLst/>
              <a:latin typeface="-apple-system"/>
            </a:endParaRPr>
          </a:p>
          <a:p>
            <a:pPr marL="285750" indent="-285750">
              <a:buFont typeface="Wingdings" panose="05000000000000000000" pitchFamily="2" charset="2"/>
              <a:buChar char="Ø"/>
            </a:pPr>
            <a:r>
              <a:rPr lang="en-US" altLang="zh-CN" b="1" dirty="0">
                <a:solidFill>
                  <a:srgbClr val="4D4D4D"/>
                </a:solidFill>
                <a:latin typeface="Times New Roman" panose="02020603050405020304" pitchFamily="18" charset="0"/>
                <a:cs typeface="Times New Roman" panose="02020603050405020304" pitchFamily="18" charset="0"/>
              </a:rPr>
              <a:t>Agent</a:t>
            </a:r>
            <a:r>
              <a:rPr lang="en-US" altLang="zh-CN" dirty="0">
                <a:solidFill>
                  <a:srgbClr val="4D4D4D"/>
                </a:solidFill>
                <a:latin typeface="-apple-system"/>
              </a:rPr>
              <a:t>:</a:t>
            </a:r>
            <a:r>
              <a:rPr lang="zh-CN" altLang="en-US" dirty="0">
                <a:latin typeface="微软雅黑" panose="020B0503020204020204" pitchFamily="34" charset="-122"/>
                <a:ea typeface="微软雅黑" panose="020B0503020204020204" pitchFamily="34" charset="-122"/>
              </a:rPr>
              <a:t>用户</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solidFill>
                <a:srgbClr val="4D4D4D"/>
              </a:solidFill>
              <a:latin typeface="-apple-system"/>
            </a:endParaRPr>
          </a:p>
          <a:p>
            <a:pPr marL="285750" indent="-285750">
              <a:buFont typeface="Wingdings" panose="05000000000000000000" pitchFamily="2" charset="2"/>
              <a:buChar char="Ø"/>
            </a:pPr>
            <a:r>
              <a:rPr lang="en-US" altLang="zh-CN" b="1" dirty="0">
                <a:solidFill>
                  <a:srgbClr val="4D4D4D"/>
                </a:solidFill>
                <a:latin typeface="Times New Roman" panose="02020603050405020304" pitchFamily="18" charset="0"/>
                <a:cs typeface="Times New Roman" panose="02020603050405020304" pitchFamily="18" charset="0"/>
              </a:rPr>
              <a:t>Action</a:t>
            </a:r>
            <a:r>
              <a:rPr lang="en-US" altLang="zh-CN" dirty="0">
                <a:solidFill>
                  <a:srgbClr val="4D4D4D"/>
                </a:solidFill>
                <a:latin typeface="-apple-system"/>
              </a:rPr>
              <a:t>:</a:t>
            </a:r>
            <a:r>
              <a:rPr lang="zh-CN" altLang="en-US" dirty="0">
                <a:latin typeface="微软雅黑" panose="020B0503020204020204" pitchFamily="34" charset="-122"/>
                <a:ea typeface="微软雅黑" panose="020B0503020204020204" pitchFamily="34" charset="-122"/>
              </a:rPr>
              <a:t>选择传输的信道或者移动位置</a:t>
            </a:r>
            <a:endParaRPr lang="en-US" altLang="zh-CN"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C39CF320-B42F-407C-AA1E-2D87B175ECED}"/>
              </a:ext>
            </a:extLst>
          </p:cNvPr>
          <p:cNvSpPr txBox="1"/>
          <p:nvPr/>
        </p:nvSpPr>
        <p:spPr>
          <a:xfrm>
            <a:off x="684965" y="1110522"/>
            <a:ext cx="6307115"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强化学习在链路层的应用</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信道和基站的选择</a:t>
            </a:r>
          </a:p>
        </p:txBody>
      </p:sp>
      <p:pic>
        <p:nvPicPr>
          <p:cNvPr id="2" name="图片 1">
            <a:extLst>
              <a:ext uri="{FF2B5EF4-FFF2-40B4-BE49-F238E27FC236}">
                <a16:creationId xmlns:a16="http://schemas.microsoft.com/office/drawing/2014/main" id="{DB43CE2A-76CE-4F56-B05A-74A77C07BB1B}"/>
              </a:ext>
            </a:extLst>
          </p:cNvPr>
          <p:cNvPicPr>
            <a:picLocks noChangeAspect="1"/>
          </p:cNvPicPr>
          <p:nvPr/>
        </p:nvPicPr>
        <p:blipFill>
          <a:blip r:embed="rId3"/>
          <a:stretch>
            <a:fillRect/>
          </a:stretch>
        </p:blipFill>
        <p:spPr>
          <a:xfrm>
            <a:off x="5488814" y="1878538"/>
            <a:ext cx="6487259" cy="3962409"/>
          </a:xfrm>
          <a:prstGeom prst="rect">
            <a:avLst/>
          </a:prstGeom>
        </p:spPr>
      </p:pic>
      <p:sp>
        <p:nvSpPr>
          <p:cNvPr id="16" name="文本框 15">
            <a:extLst>
              <a:ext uri="{FF2B5EF4-FFF2-40B4-BE49-F238E27FC236}">
                <a16:creationId xmlns:a16="http://schemas.microsoft.com/office/drawing/2014/main" id="{24AB7F37-8989-419D-AEF1-971856FA336E}"/>
              </a:ext>
            </a:extLst>
          </p:cNvPr>
          <p:cNvSpPr txBox="1"/>
          <p:nvPr/>
        </p:nvSpPr>
        <p:spPr>
          <a:xfrm>
            <a:off x="106532" y="6205491"/>
            <a:ext cx="12085468" cy="646331"/>
          </a:xfrm>
          <a:prstGeom prst="rect">
            <a:avLst/>
          </a:prstGeom>
          <a:noFill/>
        </p:spPr>
        <p:txBody>
          <a:bodyPr wrap="square" rtlCol="0">
            <a:spAutoFit/>
          </a:bodyPr>
          <a:lstStyle/>
          <a:p>
            <a:r>
              <a:rPr lang="en-US" altLang="zh-CN" dirty="0"/>
              <a:t>G. Han, L. Xiao, and H. V. Poor, “Two-</a:t>
            </a:r>
            <a:r>
              <a:rPr lang="en-US" altLang="zh-CN" dirty="0" err="1"/>
              <a:t>dimensionalanti</a:t>
            </a:r>
            <a:r>
              <a:rPr lang="en-US" altLang="zh-CN" dirty="0"/>
              <a:t>-jamming communication based on deep reinforcement learning,” </a:t>
            </a:r>
            <a:r>
              <a:rPr lang="en-US" altLang="zh-CN" dirty="0" err="1"/>
              <a:t>inProceedings</a:t>
            </a:r>
            <a:r>
              <a:rPr lang="en-US" altLang="zh-CN" dirty="0"/>
              <a:t> of the 42nd IEEE International Conference on </a:t>
            </a:r>
            <a:r>
              <a:rPr lang="en-US" altLang="zh-CN" dirty="0" err="1"/>
              <a:t>Acoustics,Speech</a:t>
            </a:r>
            <a:r>
              <a:rPr lang="en-US" altLang="zh-CN" dirty="0"/>
              <a:t> and Signal Processing, ,2017</a:t>
            </a:r>
            <a:endParaRPr lang="zh-CN" altLang="en-US" dirty="0"/>
          </a:p>
        </p:txBody>
      </p:sp>
      <p:sp>
        <p:nvSpPr>
          <p:cNvPr id="3" name="灯片编号占位符 2">
            <a:extLst>
              <a:ext uri="{FF2B5EF4-FFF2-40B4-BE49-F238E27FC236}">
                <a16:creationId xmlns:a16="http://schemas.microsoft.com/office/drawing/2014/main" id="{7E0D0C00-0BF9-4D21-967C-2E2455046C8B}"/>
              </a:ext>
            </a:extLst>
          </p:cNvPr>
          <p:cNvSpPr>
            <a:spLocks noGrp="1"/>
          </p:cNvSpPr>
          <p:nvPr>
            <p:ph type="sldNum" sz="quarter" idx="12"/>
          </p:nvPr>
        </p:nvSpPr>
        <p:spPr/>
        <p:txBody>
          <a:bodyPr/>
          <a:lstStyle/>
          <a:p>
            <a:fld id="{2F70002B-DB28-4520-A569-03C3D79DDAFE}" type="slidenum">
              <a:rPr lang="zh-CN" altLang="en-US" smtClean="0"/>
              <a:t>20</a:t>
            </a:fld>
            <a:endParaRPr lang="zh-CN" altLang="en-US"/>
          </a:p>
        </p:txBody>
      </p:sp>
    </p:spTree>
    <p:extLst>
      <p:ext uri="{BB962C8B-B14F-4D97-AF65-F5344CB8AC3E}">
        <p14:creationId xmlns:p14="http://schemas.microsoft.com/office/powerpoint/2010/main" val="3829884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58F61D-888E-4017-87DF-540C9A4C43EF}"/>
              </a:ext>
            </a:extLst>
          </p:cNvPr>
          <p:cNvPicPr>
            <a:picLocks noChangeAspect="1"/>
          </p:cNvPicPr>
          <p:nvPr/>
        </p:nvPicPr>
        <p:blipFill>
          <a:blip r:embed="rId3"/>
          <a:stretch>
            <a:fillRect/>
          </a:stretch>
        </p:blipFill>
        <p:spPr>
          <a:xfrm>
            <a:off x="5237580" y="1210907"/>
            <a:ext cx="6614733" cy="4377307"/>
          </a:xfrm>
          <a:prstGeom prst="rect">
            <a:avLst/>
          </a:prstGeom>
        </p:spPr>
      </p:pic>
      <p:sp>
        <p:nvSpPr>
          <p:cNvPr id="43" name="矩形: 圆角 42">
            <a:extLst>
              <a:ext uri="{FF2B5EF4-FFF2-40B4-BE49-F238E27FC236}">
                <a16:creationId xmlns:a16="http://schemas.microsoft.com/office/drawing/2014/main" id="{2BD6A15B-958E-474B-8732-22679C8E6A99}"/>
              </a:ext>
            </a:extLst>
          </p:cNvPr>
          <p:cNvSpPr/>
          <p:nvPr/>
        </p:nvSpPr>
        <p:spPr>
          <a:xfrm rot="2700000" flipH="1">
            <a:off x="-362154" y="502441"/>
            <a:ext cx="724306" cy="7247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 name="文本框 4">
            <a:extLst>
              <a:ext uri="{FF2B5EF4-FFF2-40B4-BE49-F238E27FC236}">
                <a16:creationId xmlns:a16="http://schemas.microsoft.com/office/drawing/2014/main" id="{A1D20BFC-2F3F-4F4E-826B-D7F8C3D57811}"/>
              </a:ext>
            </a:extLst>
          </p:cNvPr>
          <p:cNvSpPr txBox="1"/>
          <p:nvPr/>
        </p:nvSpPr>
        <p:spPr>
          <a:xfrm>
            <a:off x="684965" y="511801"/>
            <a:ext cx="5649734" cy="584775"/>
          </a:xfrm>
          <a:prstGeom prst="rect">
            <a:avLst/>
          </a:prstGeom>
          <a:noFill/>
        </p:spPr>
        <p:txBody>
          <a:bodyPr wrap="square" rtlCol="0">
            <a:spAutoFit/>
          </a:bodyPr>
          <a:lstStyle/>
          <a:p>
            <a:pPr lvl="0">
              <a:defRPr/>
            </a:pPr>
            <a:r>
              <a:rPr lang="en-US" altLang="zh-CN" sz="3200" dirty="0">
                <a:solidFill>
                  <a:schemeClr val="accent1"/>
                </a:solidFill>
                <a:latin typeface="幼圆" panose="02010509060101010101" pitchFamily="49" charset="-122"/>
                <a:ea typeface="幼圆" panose="02010509060101010101" pitchFamily="49" charset="-122"/>
              </a:rPr>
              <a:t>04 </a:t>
            </a:r>
            <a:r>
              <a:rPr lang="zh-CN" altLang="en-US" sz="3200" dirty="0">
                <a:solidFill>
                  <a:schemeClr val="accent1"/>
                </a:solidFill>
                <a:latin typeface="幼圆" panose="02010509060101010101" pitchFamily="49" charset="-122"/>
                <a:ea typeface="幼圆" panose="02010509060101010101" pitchFamily="49" charset="-122"/>
              </a:rPr>
              <a:t>强化学习在通信中的应用</a:t>
            </a:r>
          </a:p>
        </p:txBody>
      </p:sp>
      <p:sp>
        <p:nvSpPr>
          <p:cNvPr id="8" name="Oval 15">
            <a:extLst>
              <a:ext uri="{FF2B5EF4-FFF2-40B4-BE49-F238E27FC236}">
                <a16:creationId xmlns:a16="http://schemas.microsoft.com/office/drawing/2014/main" id="{80F611AC-279D-46C4-9585-58A6EEA38D10}"/>
              </a:ext>
            </a:extLst>
          </p:cNvPr>
          <p:cNvSpPr>
            <a:spLocks noChangeAspect="1" noChangeArrowheads="1"/>
          </p:cNvSpPr>
          <p:nvPr/>
        </p:nvSpPr>
        <p:spPr bwMode="auto">
          <a:xfrm>
            <a:off x="339687" y="2870514"/>
            <a:ext cx="345278" cy="345278"/>
          </a:xfrm>
          <a:prstGeom prst="ellipse">
            <a:avLst/>
          </a:prstGeom>
          <a:noFill/>
          <a:ln w="57150" cmpd="sng">
            <a:solidFill>
              <a:schemeClr val="accent1"/>
            </a:solidFill>
          </a:ln>
        </p:spPr>
        <p:txBody>
          <a:bodyPr vert="horz" wrap="square" lIns="91440" tIns="45720" rIns="91440" bIns="45720" numCol="1" anchor="t" anchorCtr="0" compatLnSpc="1">
            <a:prstTxWarp prst="textNoShape">
              <a:avLst/>
            </a:prstTxWarp>
          </a:bodyPr>
          <a:lstStyle/>
          <a:p>
            <a:endParaRPr lang="id-ID"/>
          </a:p>
        </p:txBody>
      </p:sp>
      <p:sp>
        <p:nvSpPr>
          <p:cNvPr id="9" name="Oval 24">
            <a:extLst>
              <a:ext uri="{FF2B5EF4-FFF2-40B4-BE49-F238E27FC236}">
                <a16:creationId xmlns:a16="http://schemas.microsoft.com/office/drawing/2014/main" id="{A8D93D68-ACAB-4883-8F3E-CF0C4DA41201}"/>
              </a:ext>
            </a:extLst>
          </p:cNvPr>
          <p:cNvSpPr>
            <a:spLocks noChangeAspect="1" noChangeArrowheads="1"/>
          </p:cNvSpPr>
          <p:nvPr/>
        </p:nvSpPr>
        <p:spPr bwMode="auto">
          <a:xfrm>
            <a:off x="339687" y="1954159"/>
            <a:ext cx="345278" cy="345278"/>
          </a:xfrm>
          <a:prstGeom prst="ellipse">
            <a:avLst/>
          </a:prstGeom>
          <a:noFill/>
          <a:ln w="57150" cmpd="sng">
            <a:solidFill>
              <a:schemeClr val="accent2"/>
            </a:solidFill>
          </a:ln>
        </p:spPr>
        <p:txBody>
          <a:bodyPr vert="horz" wrap="square" lIns="91440" tIns="45720" rIns="91440" bIns="45720" numCol="1" anchor="t" anchorCtr="0" compatLnSpc="1">
            <a:prstTxWarp prst="textNoShape">
              <a:avLst/>
            </a:prstTxWarp>
          </a:bodyPr>
          <a:lstStyle/>
          <a:p>
            <a:endParaRPr lang="id-ID"/>
          </a:p>
        </p:txBody>
      </p:sp>
      <p:sp>
        <p:nvSpPr>
          <p:cNvPr id="13" name="文本框 12">
            <a:extLst>
              <a:ext uri="{FF2B5EF4-FFF2-40B4-BE49-F238E27FC236}">
                <a16:creationId xmlns:a16="http://schemas.microsoft.com/office/drawing/2014/main" id="{030FAA6C-3B23-487B-96D7-350CD1C7B9D4}"/>
              </a:ext>
            </a:extLst>
          </p:cNvPr>
          <p:cNvSpPr txBox="1"/>
          <p:nvPr/>
        </p:nvSpPr>
        <p:spPr>
          <a:xfrm>
            <a:off x="794803" y="1963271"/>
            <a:ext cx="4092552" cy="338554"/>
          </a:xfrm>
          <a:prstGeom prst="rect">
            <a:avLst/>
          </a:prstGeom>
          <a:noFill/>
        </p:spPr>
        <p:txBody>
          <a:bodyPr wrap="square" rtlCol="0">
            <a:spAutoFit/>
          </a:bodyPr>
          <a:lstStyle/>
          <a:p>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5G</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基站</a:t>
            </a:r>
            <a:r>
              <a:rPr lang="zh-CN" altLang="en-US" sz="1600" b="1" dirty="0">
                <a:solidFill>
                  <a:srgbClr val="FF0000"/>
                </a:solidFill>
                <a:latin typeface="微软雅黑" panose="020B0503020204020204" pitchFamily="34" charset="-122"/>
                <a:ea typeface="微软雅黑" panose="020B0503020204020204" pitchFamily="34" charset="-122"/>
              </a:rPr>
              <a:t>数量多，功耗大</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19" name="文本框 18">
            <a:extLst>
              <a:ext uri="{FF2B5EF4-FFF2-40B4-BE49-F238E27FC236}">
                <a16:creationId xmlns:a16="http://schemas.microsoft.com/office/drawing/2014/main" id="{6DB8F842-AE51-4F7B-81A7-CAD10D462708}"/>
              </a:ext>
            </a:extLst>
          </p:cNvPr>
          <p:cNvSpPr txBox="1"/>
          <p:nvPr/>
        </p:nvSpPr>
        <p:spPr>
          <a:xfrm>
            <a:off x="794803" y="2870514"/>
            <a:ext cx="4092552" cy="338554"/>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在</a:t>
            </a:r>
            <a:r>
              <a:rPr lang="zh-CN" altLang="en-US" sz="1600" b="1" dirty="0">
                <a:solidFill>
                  <a:srgbClr val="FF0000"/>
                </a:solidFill>
                <a:latin typeface="微软雅黑" panose="020B0503020204020204" pitchFamily="34" charset="-122"/>
                <a:ea typeface="微软雅黑" panose="020B0503020204020204" pitchFamily="34" charset="-122"/>
              </a:rPr>
              <a:t>满足用户需求</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的情况下，节约功耗。</a:t>
            </a:r>
          </a:p>
        </p:txBody>
      </p:sp>
      <p:sp>
        <p:nvSpPr>
          <p:cNvPr id="18" name="文本框 17">
            <a:extLst>
              <a:ext uri="{FF2B5EF4-FFF2-40B4-BE49-F238E27FC236}">
                <a16:creationId xmlns:a16="http://schemas.microsoft.com/office/drawing/2014/main" id="{31A47AB9-67D5-443D-9857-890D36D1601C}"/>
              </a:ext>
            </a:extLst>
          </p:cNvPr>
          <p:cNvSpPr txBox="1"/>
          <p:nvPr/>
        </p:nvSpPr>
        <p:spPr>
          <a:xfrm>
            <a:off x="339687" y="3859742"/>
            <a:ext cx="4682169" cy="2308324"/>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solidFill>
                  <a:srgbClr val="4D4D4D"/>
                </a:solidFill>
                <a:latin typeface="Times New Roman" panose="02020603050405020304" pitchFamily="18" charset="0"/>
                <a:cs typeface="Times New Roman" panose="02020603050405020304" pitchFamily="18" charset="0"/>
              </a:rPr>
              <a:t>State</a:t>
            </a:r>
            <a:r>
              <a:rPr lang="zh-CN" altLang="en-US" dirty="0">
                <a:solidFill>
                  <a:srgbClr val="4D4D4D"/>
                </a:solidFill>
                <a:latin typeface="-apple-system"/>
              </a:rPr>
              <a:t>：</a:t>
            </a:r>
            <a:r>
              <a:rPr lang="zh-CN" altLang="en-US" dirty="0">
                <a:latin typeface="微软雅黑" panose="020B0503020204020204" pitchFamily="34" charset="-122"/>
                <a:ea typeface="微软雅黑" panose="020B0503020204020204" pitchFamily="34" charset="-122"/>
              </a:rPr>
              <a:t>基站当前开关情况，用户需求</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solidFill>
                <a:srgbClr val="4D4D4D"/>
              </a:solidFill>
              <a:latin typeface="-apple-system"/>
            </a:endParaRPr>
          </a:p>
          <a:p>
            <a:pPr marL="285750" indent="-285750">
              <a:buFont typeface="Wingdings" panose="05000000000000000000" pitchFamily="2" charset="2"/>
              <a:buChar char="Ø"/>
            </a:pPr>
            <a:r>
              <a:rPr lang="en-US" altLang="zh-CN" b="1" dirty="0">
                <a:solidFill>
                  <a:srgbClr val="4D4D4D"/>
                </a:solidFill>
                <a:latin typeface="Times New Roman" panose="02020603050405020304" pitchFamily="18" charset="0"/>
                <a:cs typeface="Times New Roman" panose="02020603050405020304" pitchFamily="18" charset="0"/>
              </a:rPr>
              <a:t>Reward</a:t>
            </a:r>
            <a:r>
              <a:rPr lang="en-US" altLang="zh-CN" b="0" i="0" dirty="0">
                <a:solidFill>
                  <a:srgbClr val="4D4D4D"/>
                </a:solidFill>
                <a:effectLst/>
                <a:latin typeface="-apple-system"/>
              </a:rPr>
              <a:t>: </a:t>
            </a:r>
            <a:r>
              <a:rPr lang="zh-CN" altLang="en-US" dirty="0">
                <a:latin typeface="微软雅黑" panose="020B0503020204020204" pitchFamily="34" charset="-122"/>
                <a:ea typeface="微软雅黑" panose="020B0503020204020204" pitchFamily="34" charset="-122"/>
              </a:rPr>
              <a:t>能源损耗，用户需求满足情况</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b="0" i="0" dirty="0">
              <a:solidFill>
                <a:srgbClr val="4D4D4D"/>
              </a:solidFill>
              <a:effectLst/>
              <a:latin typeface="-apple-system"/>
            </a:endParaRPr>
          </a:p>
          <a:p>
            <a:pPr marL="285750" indent="-285750">
              <a:buFont typeface="Wingdings" panose="05000000000000000000" pitchFamily="2" charset="2"/>
              <a:buChar char="Ø"/>
            </a:pPr>
            <a:r>
              <a:rPr lang="en-US" altLang="zh-CN" b="1" dirty="0">
                <a:solidFill>
                  <a:srgbClr val="4D4D4D"/>
                </a:solidFill>
                <a:latin typeface="Times New Roman" panose="02020603050405020304" pitchFamily="18" charset="0"/>
                <a:cs typeface="Times New Roman" panose="02020603050405020304" pitchFamily="18" charset="0"/>
              </a:rPr>
              <a:t>Agent</a:t>
            </a:r>
            <a:r>
              <a:rPr lang="en-US" altLang="zh-CN" dirty="0">
                <a:solidFill>
                  <a:srgbClr val="4D4D4D"/>
                </a:solidFill>
                <a:latin typeface="-apple-system"/>
              </a:rPr>
              <a:t>:</a:t>
            </a:r>
            <a:r>
              <a:rPr lang="zh-CN" altLang="en-US" dirty="0">
                <a:latin typeface="微软雅黑" panose="020B0503020204020204" pitchFamily="34" charset="-122"/>
                <a:ea typeface="微软雅黑" panose="020B0503020204020204" pitchFamily="34" charset="-122"/>
              </a:rPr>
              <a:t>基站</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solidFill>
                <a:srgbClr val="4D4D4D"/>
              </a:solidFill>
              <a:latin typeface="-apple-system"/>
            </a:endParaRPr>
          </a:p>
          <a:p>
            <a:pPr marL="285750" indent="-285750">
              <a:buFont typeface="Wingdings" panose="05000000000000000000" pitchFamily="2" charset="2"/>
              <a:buChar char="Ø"/>
            </a:pPr>
            <a:r>
              <a:rPr lang="en-US" altLang="zh-CN" b="1" dirty="0">
                <a:solidFill>
                  <a:srgbClr val="4D4D4D"/>
                </a:solidFill>
                <a:latin typeface="Times New Roman" panose="02020603050405020304" pitchFamily="18" charset="0"/>
                <a:cs typeface="Times New Roman" panose="02020603050405020304" pitchFamily="18" charset="0"/>
              </a:rPr>
              <a:t>Action</a:t>
            </a:r>
            <a:r>
              <a:rPr lang="en-US" altLang="zh-CN" dirty="0">
                <a:solidFill>
                  <a:srgbClr val="4D4D4D"/>
                </a:solidFill>
                <a:latin typeface="-apple-system"/>
              </a:rPr>
              <a:t>:</a:t>
            </a:r>
            <a:r>
              <a:rPr lang="zh-CN" altLang="en-US" dirty="0">
                <a:latin typeface="微软雅黑" panose="020B0503020204020204" pitchFamily="34" charset="-122"/>
                <a:ea typeface="微软雅黑" panose="020B0503020204020204" pitchFamily="34" charset="-122"/>
              </a:rPr>
              <a:t>基站开关调度</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b="0" i="0" dirty="0">
              <a:solidFill>
                <a:srgbClr val="4D4D4D"/>
              </a:solidFill>
              <a:effectLst/>
              <a:latin typeface="-apple-system"/>
            </a:endParaRPr>
          </a:p>
        </p:txBody>
      </p:sp>
      <p:sp>
        <p:nvSpPr>
          <p:cNvPr id="22" name="文本框 21">
            <a:extLst>
              <a:ext uri="{FF2B5EF4-FFF2-40B4-BE49-F238E27FC236}">
                <a16:creationId xmlns:a16="http://schemas.microsoft.com/office/drawing/2014/main" id="{C39CF320-B42F-407C-AA1E-2D87B175ECED}"/>
              </a:ext>
            </a:extLst>
          </p:cNvPr>
          <p:cNvSpPr txBox="1"/>
          <p:nvPr/>
        </p:nvSpPr>
        <p:spPr>
          <a:xfrm>
            <a:off x="684965" y="1150088"/>
            <a:ext cx="6307115"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强化学习在网络层的应用</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资源分配</a:t>
            </a:r>
          </a:p>
        </p:txBody>
      </p:sp>
      <p:sp>
        <p:nvSpPr>
          <p:cNvPr id="14" name="文本框 13">
            <a:extLst>
              <a:ext uri="{FF2B5EF4-FFF2-40B4-BE49-F238E27FC236}">
                <a16:creationId xmlns:a16="http://schemas.microsoft.com/office/drawing/2014/main" id="{72EA512B-750F-4A15-A509-2E61B6CD4DBE}"/>
              </a:ext>
            </a:extLst>
          </p:cNvPr>
          <p:cNvSpPr txBox="1"/>
          <p:nvPr/>
        </p:nvSpPr>
        <p:spPr>
          <a:xfrm>
            <a:off x="275829" y="6033184"/>
            <a:ext cx="10466773" cy="646331"/>
          </a:xfrm>
          <a:prstGeom prst="rect">
            <a:avLst/>
          </a:prstGeom>
          <a:noFill/>
        </p:spPr>
        <p:txBody>
          <a:bodyPr wrap="square" rtlCol="0">
            <a:spAutoFit/>
          </a:bodyPr>
          <a:lstStyle/>
          <a:p>
            <a:r>
              <a:rPr lang="en-US" altLang="zh-CN" dirty="0"/>
              <a:t> Xu Z, et al. A deep reinforcement learning based framework for power-efficient resource allocation in cloud RANs, in Proc. IEEE ICC 2017</a:t>
            </a:r>
            <a:endParaRPr lang="zh-CN" altLang="en-US" dirty="0"/>
          </a:p>
        </p:txBody>
      </p:sp>
      <p:sp>
        <p:nvSpPr>
          <p:cNvPr id="2" name="灯片编号占位符 1">
            <a:extLst>
              <a:ext uri="{FF2B5EF4-FFF2-40B4-BE49-F238E27FC236}">
                <a16:creationId xmlns:a16="http://schemas.microsoft.com/office/drawing/2014/main" id="{3A798B73-A017-4C9F-9104-E601172A05DE}"/>
              </a:ext>
            </a:extLst>
          </p:cNvPr>
          <p:cNvSpPr>
            <a:spLocks noGrp="1"/>
          </p:cNvSpPr>
          <p:nvPr>
            <p:ph type="sldNum" sz="quarter" idx="12"/>
          </p:nvPr>
        </p:nvSpPr>
        <p:spPr/>
        <p:txBody>
          <a:bodyPr/>
          <a:lstStyle/>
          <a:p>
            <a:fld id="{2F70002B-DB28-4520-A569-03C3D79DDAFE}" type="slidenum">
              <a:rPr lang="zh-CN" altLang="en-US" smtClean="0"/>
              <a:t>21</a:t>
            </a:fld>
            <a:endParaRPr lang="zh-CN" altLang="en-US"/>
          </a:p>
        </p:txBody>
      </p:sp>
    </p:spTree>
    <p:extLst>
      <p:ext uri="{BB962C8B-B14F-4D97-AF65-F5344CB8AC3E}">
        <p14:creationId xmlns:p14="http://schemas.microsoft.com/office/powerpoint/2010/main" val="3283216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圆角 42">
            <a:extLst>
              <a:ext uri="{FF2B5EF4-FFF2-40B4-BE49-F238E27FC236}">
                <a16:creationId xmlns:a16="http://schemas.microsoft.com/office/drawing/2014/main" id="{2BD6A15B-958E-474B-8732-22679C8E6A99}"/>
              </a:ext>
            </a:extLst>
          </p:cNvPr>
          <p:cNvSpPr/>
          <p:nvPr/>
        </p:nvSpPr>
        <p:spPr>
          <a:xfrm rot="2700000" flipH="1">
            <a:off x="-362154" y="502441"/>
            <a:ext cx="724306" cy="7247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 name="文本框 4">
            <a:extLst>
              <a:ext uri="{FF2B5EF4-FFF2-40B4-BE49-F238E27FC236}">
                <a16:creationId xmlns:a16="http://schemas.microsoft.com/office/drawing/2014/main" id="{A1D20BFC-2F3F-4F4E-826B-D7F8C3D57811}"/>
              </a:ext>
            </a:extLst>
          </p:cNvPr>
          <p:cNvSpPr txBox="1"/>
          <p:nvPr/>
        </p:nvSpPr>
        <p:spPr>
          <a:xfrm>
            <a:off x="684965" y="511801"/>
            <a:ext cx="5627700" cy="584775"/>
          </a:xfrm>
          <a:prstGeom prst="rect">
            <a:avLst/>
          </a:prstGeom>
          <a:noFill/>
        </p:spPr>
        <p:txBody>
          <a:bodyPr wrap="square" rtlCol="0">
            <a:spAutoFit/>
          </a:bodyPr>
          <a:lstStyle/>
          <a:p>
            <a:pPr lvl="0">
              <a:defRPr/>
            </a:pPr>
            <a:r>
              <a:rPr lang="en-US" altLang="zh-CN" sz="3200" dirty="0">
                <a:solidFill>
                  <a:schemeClr val="accent1"/>
                </a:solidFill>
                <a:latin typeface="幼圆" panose="02010509060101010101" pitchFamily="49" charset="-122"/>
                <a:ea typeface="幼圆" panose="02010509060101010101" pitchFamily="49" charset="-122"/>
              </a:rPr>
              <a:t>04 </a:t>
            </a:r>
            <a:r>
              <a:rPr lang="zh-CN" altLang="en-US" sz="3200" dirty="0">
                <a:solidFill>
                  <a:schemeClr val="accent1"/>
                </a:solidFill>
                <a:latin typeface="幼圆" panose="02010509060101010101" pitchFamily="49" charset="-122"/>
                <a:ea typeface="幼圆" panose="02010509060101010101" pitchFamily="49" charset="-122"/>
              </a:rPr>
              <a:t>强化学习在通信中的应用</a:t>
            </a:r>
          </a:p>
        </p:txBody>
      </p:sp>
      <p:sp>
        <p:nvSpPr>
          <p:cNvPr id="8" name="Oval 15">
            <a:extLst>
              <a:ext uri="{FF2B5EF4-FFF2-40B4-BE49-F238E27FC236}">
                <a16:creationId xmlns:a16="http://schemas.microsoft.com/office/drawing/2014/main" id="{80F611AC-279D-46C4-9585-58A6EEA38D10}"/>
              </a:ext>
            </a:extLst>
          </p:cNvPr>
          <p:cNvSpPr>
            <a:spLocks noChangeAspect="1" noChangeArrowheads="1"/>
          </p:cNvSpPr>
          <p:nvPr/>
        </p:nvSpPr>
        <p:spPr bwMode="auto">
          <a:xfrm>
            <a:off x="339687" y="2870514"/>
            <a:ext cx="345278" cy="345278"/>
          </a:xfrm>
          <a:prstGeom prst="ellipse">
            <a:avLst/>
          </a:prstGeom>
          <a:noFill/>
          <a:ln w="57150" cmpd="sng">
            <a:solidFill>
              <a:schemeClr val="accent1"/>
            </a:solidFill>
          </a:ln>
        </p:spPr>
        <p:txBody>
          <a:bodyPr vert="horz" wrap="square" lIns="91440" tIns="45720" rIns="91440" bIns="45720" numCol="1" anchor="t" anchorCtr="0" compatLnSpc="1">
            <a:prstTxWarp prst="textNoShape">
              <a:avLst/>
            </a:prstTxWarp>
          </a:bodyPr>
          <a:lstStyle/>
          <a:p>
            <a:endParaRPr lang="id-ID"/>
          </a:p>
        </p:txBody>
      </p:sp>
      <p:sp>
        <p:nvSpPr>
          <p:cNvPr id="9" name="Oval 24">
            <a:extLst>
              <a:ext uri="{FF2B5EF4-FFF2-40B4-BE49-F238E27FC236}">
                <a16:creationId xmlns:a16="http://schemas.microsoft.com/office/drawing/2014/main" id="{A8D93D68-ACAB-4883-8F3E-CF0C4DA41201}"/>
              </a:ext>
            </a:extLst>
          </p:cNvPr>
          <p:cNvSpPr>
            <a:spLocks noChangeAspect="1" noChangeArrowheads="1"/>
          </p:cNvSpPr>
          <p:nvPr/>
        </p:nvSpPr>
        <p:spPr bwMode="auto">
          <a:xfrm>
            <a:off x="339687" y="1954159"/>
            <a:ext cx="345278" cy="345278"/>
          </a:xfrm>
          <a:prstGeom prst="ellipse">
            <a:avLst/>
          </a:prstGeom>
          <a:noFill/>
          <a:ln w="57150" cmpd="sng">
            <a:solidFill>
              <a:schemeClr val="accent2"/>
            </a:solidFill>
          </a:ln>
        </p:spPr>
        <p:txBody>
          <a:bodyPr vert="horz" wrap="square" lIns="91440" tIns="45720" rIns="91440" bIns="45720" numCol="1" anchor="t" anchorCtr="0" compatLnSpc="1">
            <a:prstTxWarp prst="textNoShape">
              <a:avLst/>
            </a:prstTxWarp>
          </a:bodyPr>
          <a:lstStyle/>
          <a:p>
            <a:endParaRPr lang="id-ID"/>
          </a:p>
        </p:txBody>
      </p:sp>
      <p:sp>
        <p:nvSpPr>
          <p:cNvPr id="13" name="文本框 12">
            <a:extLst>
              <a:ext uri="{FF2B5EF4-FFF2-40B4-BE49-F238E27FC236}">
                <a16:creationId xmlns:a16="http://schemas.microsoft.com/office/drawing/2014/main" id="{030FAA6C-3B23-487B-96D7-350CD1C7B9D4}"/>
              </a:ext>
            </a:extLst>
          </p:cNvPr>
          <p:cNvSpPr txBox="1"/>
          <p:nvPr/>
        </p:nvSpPr>
        <p:spPr>
          <a:xfrm>
            <a:off x="794803" y="1963271"/>
            <a:ext cx="4092552" cy="584775"/>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智能设备快速发展，</a:t>
            </a:r>
            <a:r>
              <a:rPr lang="zh-CN" altLang="en-US" sz="1600" b="1" dirty="0">
                <a:solidFill>
                  <a:srgbClr val="FF0000"/>
                </a:solidFill>
                <a:latin typeface="微软雅黑" panose="020B0503020204020204" pitchFamily="34" charset="-122"/>
                <a:ea typeface="微软雅黑" panose="020B0503020204020204" pitchFamily="34" charset="-122"/>
              </a:rPr>
              <a:t>多媒体业务</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成为无线通信中的主流业务，导致数据</a:t>
            </a:r>
            <a:r>
              <a:rPr lang="zh-CN" altLang="en-US" sz="1600" b="1" dirty="0">
                <a:solidFill>
                  <a:srgbClr val="FF0000"/>
                </a:solidFill>
                <a:latin typeface="微软雅黑" panose="020B0503020204020204" pitchFamily="34" charset="-122"/>
                <a:ea typeface="微软雅黑" panose="020B0503020204020204" pitchFamily="34" charset="-122"/>
              </a:rPr>
              <a:t>流量大幅度增加</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19" name="文本框 18">
            <a:extLst>
              <a:ext uri="{FF2B5EF4-FFF2-40B4-BE49-F238E27FC236}">
                <a16:creationId xmlns:a16="http://schemas.microsoft.com/office/drawing/2014/main" id="{6DB8F842-AE51-4F7B-81A7-CAD10D462708}"/>
              </a:ext>
            </a:extLst>
          </p:cNvPr>
          <p:cNvSpPr txBox="1"/>
          <p:nvPr/>
        </p:nvSpPr>
        <p:spPr>
          <a:xfrm>
            <a:off x="794803" y="2787202"/>
            <a:ext cx="4092552" cy="584775"/>
          </a:xfrm>
          <a:prstGeom prst="rect">
            <a:avLst/>
          </a:prstGeom>
          <a:noFill/>
        </p:spPr>
        <p:txBody>
          <a:bodyPr wrap="squar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通过提前缓存流行度高的文件，可有效</a:t>
            </a:r>
            <a:r>
              <a:rPr lang="zh-CN" altLang="en-US" sz="1600" b="1" dirty="0">
                <a:solidFill>
                  <a:srgbClr val="FF0000"/>
                </a:solidFill>
                <a:latin typeface="微软雅黑" panose="020B0503020204020204" pitchFamily="34" charset="-122"/>
                <a:ea typeface="微软雅黑" panose="020B0503020204020204" pitchFamily="34" charset="-122"/>
              </a:rPr>
              <a:t>缓解链路负担</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达到</a:t>
            </a:r>
            <a:r>
              <a:rPr lang="zh-CN" altLang="en-US" sz="1600" b="1" dirty="0">
                <a:solidFill>
                  <a:srgbClr val="FF0000"/>
                </a:solidFill>
                <a:latin typeface="微软雅黑" panose="020B0503020204020204" pitchFamily="34" charset="-122"/>
                <a:ea typeface="微软雅黑" panose="020B0503020204020204" pitchFamily="34" charset="-122"/>
              </a:rPr>
              <a:t>降低时延</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的目标。</a:t>
            </a:r>
          </a:p>
        </p:txBody>
      </p:sp>
      <p:sp>
        <p:nvSpPr>
          <p:cNvPr id="18" name="文本框 17">
            <a:extLst>
              <a:ext uri="{FF2B5EF4-FFF2-40B4-BE49-F238E27FC236}">
                <a16:creationId xmlns:a16="http://schemas.microsoft.com/office/drawing/2014/main" id="{31A47AB9-67D5-443D-9857-890D36D1601C}"/>
              </a:ext>
            </a:extLst>
          </p:cNvPr>
          <p:cNvSpPr txBox="1"/>
          <p:nvPr/>
        </p:nvSpPr>
        <p:spPr>
          <a:xfrm>
            <a:off x="339687" y="3859742"/>
            <a:ext cx="5334000" cy="2031325"/>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i="0" dirty="0">
                <a:solidFill>
                  <a:srgbClr val="4D4D4D"/>
                </a:solidFill>
                <a:effectLst/>
                <a:latin typeface="Times New Roman" panose="02020603050405020304" pitchFamily="18" charset="0"/>
                <a:cs typeface="Times New Roman" panose="02020603050405020304" pitchFamily="18" charset="0"/>
              </a:rPr>
              <a:t>State</a:t>
            </a:r>
            <a:r>
              <a:rPr lang="zh-CN" altLang="en-US" dirty="0">
                <a:solidFill>
                  <a:srgbClr val="4D4D4D"/>
                </a:solidFill>
                <a:latin typeface="-apple-system"/>
              </a:rPr>
              <a:t>：</a:t>
            </a:r>
            <a:r>
              <a:rPr lang="zh-CN" altLang="en-US" dirty="0">
                <a:latin typeface="微软雅黑" panose="020B0503020204020204" pitchFamily="34" charset="-122"/>
                <a:ea typeface="微软雅黑" panose="020B0503020204020204" pitchFamily="34" charset="-122"/>
              </a:rPr>
              <a:t>文件生存周期，链路状态，用户习惯</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solidFill>
                <a:srgbClr val="4D4D4D"/>
              </a:solidFill>
              <a:latin typeface="-apple-system"/>
            </a:endParaRPr>
          </a:p>
          <a:p>
            <a:pPr marL="285750" indent="-285750">
              <a:buFont typeface="Wingdings" panose="05000000000000000000" pitchFamily="2" charset="2"/>
              <a:buChar char="Ø"/>
            </a:pPr>
            <a:r>
              <a:rPr lang="en-US" altLang="zh-CN" b="1" dirty="0">
                <a:solidFill>
                  <a:srgbClr val="4D4D4D"/>
                </a:solidFill>
                <a:latin typeface="Times New Roman" panose="02020603050405020304" pitchFamily="18" charset="0"/>
                <a:cs typeface="Times New Roman" panose="02020603050405020304" pitchFamily="18" charset="0"/>
              </a:rPr>
              <a:t>Reward</a:t>
            </a:r>
            <a:r>
              <a:rPr lang="en-US" altLang="zh-CN" b="0" i="0" dirty="0">
                <a:solidFill>
                  <a:srgbClr val="4D4D4D"/>
                </a:solidFill>
                <a:effectLst/>
                <a:latin typeface="-apple-system"/>
              </a:rPr>
              <a:t>:</a:t>
            </a:r>
            <a:r>
              <a:rPr lang="zh-CN" altLang="en-US" dirty="0">
                <a:latin typeface="微软雅黑" panose="020B0503020204020204" pitchFamily="34" charset="-122"/>
                <a:ea typeface="微软雅黑" panose="020B0503020204020204" pitchFamily="34" charset="-122"/>
              </a:rPr>
              <a:t>缓存文件打开率</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b="0" i="0" dirty="0">
              <a:solidFill>
                <a:srgbClr val="4D4D4D"/>
              </a:solidFill>
              <a:effectLst/>
              <a:latin typeface="-apple-system"/>
            </a:endParaRPr>
          </a:p>
          <a:p>
            <a:pPr marL="285750" indent="-285750">
              <a:buFont typeface="Wingdings" panose="05000000000000000000" pitchFamily="2" charset="2"/>
              <a:buChar char="Ø"/>
            </a:pPr>
            <a:r>
              <a:rPr lang="en-US" altLang="zh-CN" b="1" dirty="0">
                <a:solidFill>
                  <a:srgbClr val="4D4D4D"/>
                </a:solidFill>
                <a:latin typeface="Times New Roman" panose="02020603050405020304" pitchFamily="18" charset="0"/>
                <a:cs typeface="Times New Roman" panose="02020603050405020304" pitchFamily="18" charset="0"/>
              </a:rPr>
              <a:t>Agent</a:t>
            </a:r>
            <a:r>
              <a:rPr lang="en-US" altLang="zh-CN" dirty="0">
                <a:solidFill>
                  <a:srgbClr val="4D4D4D"/>
                </a:solidFill>
                <a:latin typeface="-apple-system"/>
              </a:rPr>
              <a:t>:</a:t>
            </a:r>
            <a:r>
              <a:rPr lang="zh-CN" altLang="en-US" dirty="0">
                <a:solidFill>
                  <a:srgbClr val="4D4D4D"/>
                </a:solidFill>
                <a:latin typeface="-apple-system"/>
              </a:rPr>
              <a:t> </a:t>
            </a:r>
            <a:r>
              <a:rPr lang="zh-CN" altLang="en-US" dirty="0">
                <a:latin typeface="微软雅黑" panose="020B0503020204020204" pitchFamily="34" charset="-122"/>
                <a:ea typeface="微软雅黑" panose="020B0503020204020204" pitchFamily="34" charset="-122"/>
              </a:rPr>
              <a:t>边缘侧的设备</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solidFill>
                <a:srgbClr val="4D4D4D"/>
              </a:solidFill>
              <a:latin typeface="-apple-system"/>
            </a:endParaRPr>
          </a:p>
          <a:p>
            <a:pPr marL="285750" indent="-285750">
              <a:buFont typeface="Wingdings" panose="05000000000000000000" pitchFamily="2" charset="2"/>
              <a:buChar char="Ø"/>
            </a:pPr>
            <a:r>
              <a:rPr lang="en-US" altLang="zh-CN" b="1" dirty="0">
                <a:solidFill>
                  <a:srgbClr val="4D4D4D"/>
                </a:solidFill>
                <a:latin typeface="Times New Roman" panose="02020603050405020304" pitchFamily="18" charset="0"/>
                <a:cs typeface="Times New Roman" panose="02020603050405020304" pitchFamily="18" charset="0"/>
              </a:rPr>
              <a:t>Action</a:t>
            </a:r>
            <a:r>
              <a:rPr lang="en-US" altLang="zh-CN" dirty="0">
                <a:solidFill>
                  <a:srgbClr val="4D4D4D"/>
                </a:solidFill>
                <a:latin typeface="-apple-system"/>
              </a:rPr>
              <a:t>: </a:t>
            </a:r>
            <a:r>
              <a:rPr lang="zh-CN" altLang="en-US" dirty="0">
                <a:latin typeface="微软雅黑" panose="020B0503020204020204" pitchFamily="34" charset="-122"/>
                <a:ea typeface="微软雅黑" panose="020B0503020204020204" pitchFamily="34" charset="-122"/>
              </a:rPr>
              <a:t>缓存某一文件</a:t>
            </a:r>
            <a:endParaRPr lang="en-US" altLang="zh-CN"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C39CF320-B42F-407C-AA1E-2D87B175ECED}"/>
              </a:ext>
            </a:extLst>
          </p:cNvPr>
          <p:cNvSpPr txBox="1"/>
          <p:nvPr/>
        </p:nvSpPr>
        <p:spPr>
          <a:xfrm>
            <a:off x="684965" y="1269786"/>
            <a:ext cx="6307115"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强化学习在应用层的应用</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无线设备缓存策略</a:t>
            </a:r>
          </a:p>
        </p:txBody>
      </p:sp>
      <p:pic>
        <p:nvPicPr>
          <p:cNvPr id="2" name="图片 1">
            <a:extLst>
              <a:ext uri="{FF2B5EF4-FFF2-40B4-BE49-F238E27FC236}">
                <a16:creationId xmlns:a16="http://schemas.microsoft.com/office/drawing/2014/main" id="{026405F6-87CA-4EEC-B382-7B547D3FEFAC}"/>
              </a:ext>
            </a:extLst>
          </p:cNvPr>
          <p:cNvPicPr>
            <a:picLocks noChangeAspect="1"/>
          </p:cNvPicPr>
          <p:nvPr/>
        </p:nvPicPr>
        <p:blipFill>
          <a:blip r:embed="rId3"/>
          <a:stretch>
            <a:fillRect/>
          </a:stretch>
        </p:blipFill>
        <p:spPr>
          <a:xfrm>
            <a:off x="5805889" y="1669896"/>
            <a:ext cx="6425741" cy="4109060"/>
          </a:xfrm>
          <a:prstGeom prst="rect">
            <a:avLst/>
          </a:prstGeom>
        </p:spPr>
      </p:pic>
      <p:sp>
        <p:nvSpPr>
          <p:cNvPr id="15" name="文本框 14">
            <a:extLst>
              <a:ext uri="{FF2B5EF4-FFF2-40B4-BE49-F238E27FC236}">
                <a16:creationId xmlns:a16="http://schemas.microsoft.com/office/drawing/2014/main" id="{FF052618-8C8D-43F1-A4B3-6DD4720D03A1}"/>
              </a:ext>
            </a:extLst>
          </p:cNvPr>
          <p:cNvSpPr txBox="1"/>
          <p:nvPr/>
        </p:nvSpPr>
        <p:spPr>
          <a:xfrm>
            <a:off x="348791" y="6075144"/>
            <a:ext cx="11319030" cy="646331"/>
          </a:xfrm>
          <a:prstGeom prst="rect">
            <a:avLst/>
          </a:prstGeom>
          <a:noFill/>
        </p:spPr>
        <p:txBody>
          <a:bodyPr wrap="square" rtlCol="0">
            <a:spAutoFit/>
          </a:bodyPr>
          <a:lstStyle/>
          <a:p>
            <a:r>
              <a:rPr lang="en-US" altLang="zh-CN" dirty="0" err="1"/>
              <a:t>Somuyiwa</a:t>
            </a:r>
            <a:r>
              <a:rPr lang="en-US" altLang="zh-CN" dirty="0"/>
              <a:t> SO, </a:t>
            </a:r>
            <a:r>
              <a:rPr lang="en-US" altLang="zh-CN" dirty="0" err="1"/>
              <a:t>Gy¨orgy</a:t>
            </a:r>
            <a:r>
              <a:rPr lang="en-US" altLang="zh-CN" dirty="0"/>
              <a:t> A, </a:t>
            </a:r>
            <a:r>
              <a:rPr lang="en-US" altLang="zh-CN" dirty="0" err="1"/>
              <a:t>G¨und¨uz</a:t>
            </a:r>
            <a:r>
              <a:rPr lang="en-US" altLang="zh-CN" dirty="0"/>
              <a:t> D. A Reinforcement-Learning Approach to Proactive Caching in Wireless Networks. IEEE Journal on Selected Areas in Communications. 2018 Jun 7. </a:t>
            </a:r>
            <a:endParaRPr lang="zh-CN" altLang="en-US" dirty="0"/>
          </a:p>
        </p:txBody>
      </p:sp>
      <p:sp>
        <p:nvSpPr>
          <p:cNvPr id="3" name="灯片编号占位符 2">
            <a:extLst>
              <a:ext uri="{FF2B5EF4-FFF2-40B4-BE49-F238E27FC236}">
                <a16:creationId xmlns:a16="http://schemas.microsoft.com/office/drawing/2014/main" id="{722594F3-7BBA-47E6-AF7A-AB999062987D}"/>
              </a:ext>
            </a:extLst>
          </p:cNvPr>
          <p:cNvSpPr>
            <a:spLocks noGrp="1"/>
          </p:cNvSpPr>
          <p:nvPr>
            <p:ph type="sldNum" sz="quarter" idx="12"/>
          </p:nvPr>
        </p:nvSpPr>
        <p:spPr/>
        <p:txBody>
          <a:bodyPr/>
          <a:lstStyle/>
          <a:p>
            <a:fld id="{2F70002B-DB28-4520-A569-03C3D79DDAFE}" type="slidenum">
              <a:rPr lang="zh-CN" altLang="en-US" smtClean="0"/>
              <a:t>22</a:t>
            </a:fld>
            <a:endParaRPr lang="zh-CN" altLang="en-US"/>
          </a:p>
        </p:txBody>
      </p:sp>
    </p:spTree>
    <p:extLst>
      <p:ext uri="{BB962C8B-B14F-4D97-AF65-F5344CB8AC3E}">
        <p14:creationId xmlns:p14="http://schemas.microsoft.com/office/powerpoint/2010/main" val="25812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BFBF262-9550-43DD-8FAA-1DE6BC4BF3BF}"/>
              </a:ext>
            </a:extLst>
          </p:cNvPr>
          <p:cNvSpPr/>
          <p:nvPr/>
        </p:nvSpPr>
        <p:spPr>
          <a:xfrm>
            <a:off x="0" y="6330890"/>
            <a:ext cx="12192000" cy="520699"/>
          </a:xfrm>
          <a:prstGeom prst="rect">
            <a:avLst/>
          </a:prstGeom>
          <a:solidFill>
            <a:srgbClr val="4149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25" name="组合 24">
            <a:extLst>
              <a:ext uri="{FF2B5EF4-FFF2-40B4-BE49-F238E27FC236}">
                <a16:creationId xmlns:a16="http://schemas.microsoft.com/office/drawing/2014/main" id="{C4167CDC-FCFE-4187-82BD-F117D848A8B8}"/>
              </a:ext>
            </a:extLst>
          </p:cNvPr>
          <p:cNvGrpSpPr/>
          <p:nvPr/>
        </p:nvGrpSpPr>
        <p:grpSpPr>
          <a:xfrm>
            <a:off x="4408902" y="6255915"/>
            <a:ext cx="3374196" cy="142436"/>
            <a:chOff x="3676844" y="6224606"/>
            <a:chExt cx="4857556" cy="205054"/>
          </a:xfrm>
        </p:grpSpPr>
        <p:sp>
          <p:nvSpPr>
            <p:cNvPr id="5" name="平行四边形 4">
              <a:extLst>
                <a:ext uri="{FF2B5EF4-FFF2-40B4-BE49-F238E27FC236}">
                  <a16:creationId xmlns:a16="http://schemas.microsoft.com/office/drawing/2014/main" id="{ACD39CF4-EE00-4EF0-AFF6-FA75B15E137A}"/>
                </a:ext>
              </a:extLst>
            </p:cNvPr>
            <p:cNvSpPr/>
            <p:nvPr/>
          </p:nvSpPr>
          <p:spPr>
            <a:xfrm>
              <a:off x="3676844" y="6249442"/>
              <a:ext cx="4857556" cy="180218"/>
            </a:xfrm>
            <a:prstGeom prst="parallelogram">
              <a:avLst>
                <a:gd name="adj" fmla="val 42747"/>
              </a:avLst>
            </a:prstGeom>
            <a:solidFill>
              <a:schemeClr val="bg1"/>
            </a:solidFill>
            <a:ln w="1905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a:extLst>
                <a:ext uri="{FF2B5EF4-FFF2-40B4-BE49-F238E27FC236}">
                  <a16:creationId xmlns:a16="http://schemas.microsoft.com/office/drawing/2014/main" id="{22829C85-D3B3-4FEC-BEDF-355CBF5FCD82}"/>
                </a:ext>
              </a:extLst>
            </p:cNvPr>
            <p:cNvSpPr/>
            <p:nvPr/>
          </p:nvSpPr>
          <p:spPr>
            <a:xfrm>
              <a:off x="3718560" y="6224606"/>
              <a:ext cx="4796644" cy="178795"/>
            </a:xfrm>
            <a:prstGeom prst="parallelogram">
              <a:avLst>
                <a:gd name="adj" fmla="val 42747"/>
              </a:avLst>
            </a:prstGeom>
            <a:solidFill>
              <a:srgbClr val="EDA32C"/>
            </a:solidFill>
            <a:ln w="190500" cap="rnd">
              <a:solidFill>
                <a:srgbClr val="EDA32C"/>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D7C52C8A-9F76-4858-9733-AB225ACC2050}"/>
              </a:ext>
            </a:extLst>
          </p:cNvPr>
          <p:cNvSpPr/>
          <p:nvPr/>
        </p:nvSpPr>
        <p:spPr>
          <a:xfrm>
            <a:off x="0" y="1"/>
            <a:ext cx="12192000" cy="520699"/>
          </a:xfrm>
          <a:prstGeom prst="rect">
            <a:avLst/>
          </a:prstGeom>
          <a:solidFill>
            <a:srgbClr val="414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a:extLst>
              <a:ext uri="{FF2B5EF4-FFF2-40B4-BE49-F238E27FC236}">
                <a16:creationId xmlns:a16="http://schemas.microsoft.com/office/drawing/2014/main" id="{BEBBD949-5075-4826-BC15-D7B30A112103}"/>
              </a:ext>
            </a:extLst>
          </p:cNvPr>
          <p:cNvSpPr txBox="1"/>
          <p:nvPr/>
        </p:nvSpPr>
        <p:spPr>
          <a:xfrm>
            <a:off x="2606040" y="2436487"/>
            <a:ext cx="6979920" cy="1015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6000" spc="300" dirty="0">
                <a:solidFill>
                  <a:schemeClr val="accent1"/>
                </a:solidFill>
                <a:latin typeface="幼圆" panose="02010509060101010101" pitchFamily="49" charset="-122"/>
                <a:ea typeface="幼圆" panose="02010509060101010101" pitchFamily="49" charset="-122"/>
              </a:rPr>
              <a:t>恳请老师批评指正</a:t>
            </a:r>
          </a:p>
        </p:txBody>
      </p:sp>
      <p:sp>
        <p:nvSpPr>
          <p:cNvPr id="101" name="文本框 100">
            <a:extLst>
              <a:ext uri="{FF2B5EF4-FFF2-40B4-BE49-F238E27FC236}">
                <a16:creationId xmlns:a16="http://schemas.microsoft.com/office/drawing/2014/main" id="{DF4A9D19-E8F3-425A-8F82-C178745AB11F}"/>
              </a:ext>
            </a:extLst>
          </p:cNvPr>
          <p:cNvSpPr txBox="1"/>
          <p:nvPr/>
        </p:nvSpPr>
        <p:spPr>
          <a:xfrm>
            <a:off x="2763520" y="3549237"/>
            <a:ext cx="6664960" cy="569323"/>
          </a:xfrm>
          <a:prstGeom prst="rect">
            <a:avLst/>
          </a:prstGeom>
          <a:noFill/>
          <a:ln w="3175">
            <a:noFill/>
            <a:prstDash val="solid"/>
          </a:ln>
        </p:spPr>
        <p:txBody>
          <a:bodyPr wrap="square" rtlCol="0">
            <a:spAutoFit/>
          </a:bodyPr>
          <a:lstStyle>
            <a:defPPr>
              <a:defRPr lang="zh-CN"/>
            </a:defPPr>
            <a:lvl1pPr algn="ctr">
              <a:defRPr sz="6000" b="1">
                <a:blipFill dpi="0" rotWithShape="1">
                  <a:blip r:embed="rId2"/>
                  <a:srcRect/>
                  <a:stretch>
                    <a:fillRect/>
                  </a:stretch>
                </a:blipFill>
              </a:defRPr>
            </a:lvl1pPr>
          </a:lstStyle>
          <a:p>
            <a:pPr>
              <a:lnSpc>
                <a:spcPct val="150000"/>
              </a:lnSpc>
            </a:pPr>
            <a:r>
              <a:rPr lang="en-US" altLang="zh-CN" sz="1100" b="0" dirty="0">
                <a:solidFill>
                  <a:schemeClr val="accent1"/>
                </a:solidFill>
                <a:latin typeface="华文细黑" panose="02010600040101010101" pitchFamily="2" charset="-122"/>
                <a:ea typeface="华文细黑" panose="02010600040101010101" pitchFamily="2" charset="-122"/>
              </a:rPr>
              <a:t>A company is an association or collection of individuals, whether natural persons, legal persons, or a mixture of both. Company members share a common purpose. </a:t>
            </a:r>
          </a:p>
        </p:txBody>
      </p:sp>
      <p:sp>
        <p:nvSpPr>
          <p:cNvPr id="43" name="文本框 42">
            <a:extLst>
              <a:ext uri="{FF2B5EF4-FFF2-40B4-BE49-F238E27FC236}">
                <a16:creationId xmlns:a16="http://schemas.microsoft.com/office/drawing/2014/main" id="{50A4C298-0E91-45A6-B710-D1F0DEFF4EE8}"/>
              </a:ext>
            </a:extLst>
          </p:cNvPr>
          <p:cNvSpPr txBox="1"/>
          <p:nvPr/>
        </p:nvSpPr>
        <p:spPr>
          <a:xfrm>
            <a:off x="4741397" y="6152001"/>
            <a:ext cx="2587077" cy="306467"/>
          </a:xfrm>
          <a:prstGeom prst="round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solidFill>
                  <a:schemeClr val="bg1"/>
                </a:solidFill>
                <a:latin typeface="幼圆" panose="02010509060101010101" pitchFamily="49" charset="-122"/>
                <a:ea typeface="幼圆" panose="02010509060101010101" pitchFamily="49" charset="-122"/>
              </a:rPr>
              <a:t>西安电子科技大学通信工程学院</a:t>
            </a:r>
          </a:p>
        </p:txBody>
      </p:sp>
      <p:sp>
        <p:nvSpPr>
          <p:cNvPr id="2" name="灯片编号占位符 1">
            <a:extLst>
              <a:ext uri="{FF2B5EF4-FFF2-40B4-BE49-F238E27FC236}">
                <a16:creationId xmlns:a16="http://schemas.microsoft.com/office/drawing/2014/main" id="{BDA81D73-007E-4F2B-832B-EE49BDEE770D}"/>
              </a:ext>
            </a:extLst>
          </p:cNvPr>
          <p:cNvSpPr>
            <a:spLocks noGrp="1"/>
          </p:cNvSpPr>
          <p:nvPr>
            <p:ph type="sldNum" sz="quarter" idx="12"/>
          </p:nvPr>
        </p:nvSpPr>
        <p:spPr/>
        <p:txBody>
          <a:bodyPr/>
          <a:lstStyle/>
          <a:p>
            <a:fld id="{2F70002B-DB28-4520-A569-03C3D79DDAFE}" type="slidenum">
              <a:rPr lang="zh-CN" altLang="en-US" smtClean="0"/>
              <a:t>23</a:t>
            </a:fld>
            <a:endParaRPr lang="zh-CN" altLang="en-US"/>
          </a:p>
        </p:txBody>
      </p:sp>
    </p:spTree>
    <p:extLst>
      <p:ext uri="{BB962C8B-B14F-4D97-AF65-F5344CB8AC3E}">
        <p14:creationId xmlns:p14="http://schemas.microsoft.com/office/powerpoint/2010/main" val="3300543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BFBF262-9550-43DD-8FAA-1DE6BC4BF3BF}"/>
              </a:ext>
            </a:extLst>
          </p:cNvPr>
          <p:cNvSpPr/>
          <p:nvPr/>
        </p:nvSpPr>
        <p:spPr>
          <a:xfrm>
            <a:off x="0" y="6337301"/>
            <a:ext cx="12192000" cy="520699"/>
          </a:xfrm>
          <a:prstGeom prst="rect">
            <a:avLst/>
          </a:prstGeom>
          <a:solidFill>
            <a:srgbClr val="4149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25" name="组合 24">
            <a:extLst>
              <a:ext uri="{FF2B5EF4-FFF2-40B4-BE49-F238E27FC236}">
                <a16:creationId xmlns:a16="http://schemas.microsoft.com/office/drawing/2014/main" id="{C4167CDC-FCFE-4187-82BD-F117D848A8B8}"/>
              </a:ext>
            </a:extLst>
          </p:cNvPr>
          <p:cNvGrpSpPr/>
          <p:nvPr/>
        </p:nvGrpSpPr>
        <p:grpSpPr>
          <a:xfrm>
            <a:off x="4408902" y="6255915"/>
            <a:ext cx="3374196" cy="142436"/>
            <a:chOff x="3676844" y="6224606"/>
            <a:chExt cx="4857556" cy="205054"/>
          </a:xfrm>
        </p:grpSpPr>
        <p:sp>
          <p:nvSpPr>
            <p:cNvPr id="5" name="平行四边形 4">
              <a:extLst>
                <a:ext uri="{FF2B5EF4-FFF2-40B4-BE49-F238E27FC236}">
                  <a16:creationId xmlns:a16="http://schemas.microsoft.com/office/drawing/2014/main" id="{ACD39CF4-EE00-4EF0-AFF6-FA75B15E137A}"/>
                </a:ext>
              </a:extLst>
            </p:cNvPr>
            <p:cNvSpPr/>
            <p:nvPr/>
          </p:nvSpPr>
          <p:spPr>
            <a:xfrm>
              <a:off x="3676844" y="6249442"/>
              <a:ext cx="4857556" cy="180218"/>
            </a:xfrm>
            <a:prstGeom prst="parallelogram">
              <a:avLst>
                <a:gd name="adj" fmla="val 42747"/>
              </a:avLst>
            </a:prstGeom>
            <a:solidFill>
              <a:schemeClr val="bg1"/>
            </a:solidFill>
            <a:ln w="1905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a:extLst>
                <a:ext uri="{FF2B5EF4-FFF2-40B4-BE49-F238E27FC236}">
                  <a16:creationId xmlns:a16="http://schemas.microsoft.com/office/drawing/2014/main" id="{22829C85-D3B3-4FEC-BEDF-355CBF5FCD82}"/>
                </a:ext>
              </a:extLst>
            </p:cNvPr>
            <p:cNvSpPr/>
            <p:nvPr/>
          </p:nvSpPr>
          <p:spPr>
            <a:xfrm>
              <a:off x="3718560" y="6224606"/>
              <a:ext cx="4796644" cy="178795"/>
            </a:xfrm>
            <a:prstGeom prst="parallelogram">
              <a:avLst>
                <a:gd name="adj" fmla="val 42747"/>
              </a:avLst>
            </a:prstGeom>
            <a:solidFill>
              <a:srgbClr val="EDA32C"/>
            </a:solidFill>
            <a:ln w="190500" cap="rnd">
              <a:solidFill>
                <a:srgbClr val="EDA32C"/>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D7C52C8A-9F76-4858-9733-AB225ACC2050}"/>
              </a:ext>
            </a:extLst>
          </p:cNvPr>
          <p:cNvSpPr/>
          <p:nvPr/>
        </p:nvSpPr>
        <p:spPr>
          <a:xfrm>
            <a:off x="0" y="1"/>
            <a:ext cx="12192000" cy="520699"/>
          </a:xfrm>
          <a:prstGeom prst="rect">
            <a:avLst/>
          </a:prstGeom>
          <a:solidFill>
            <a:srgbClr val="414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圆角 73">
            <a:extLst>
              <a:ext uri="{FF2B5EF4-FFF2-40B4-BE49-F238E27FC236}">
                <a16:creationId xmlns:a16="http://schemas.microsoft.com/office/drawing/2014/main" id="{7F51E5AC-14C9-43BC-AF06-8A075B384240}"/>
              </a:ext>
            </a:extLst>
          </p:cNvPr>
          <p:cNvSpPr/>
          <p:nvPr/>
        </p:nvSpPr>
        <p:spPr>
          <a:xfrm>
            <a:off x="3510986" y="2139645"/>
            <a:ext cx="5170028" cy="2503476"/>
          </a:xfrm>
          <a:prstGeom prst="roundRect">
            <a:avLst>
              <a:gd name="adj" fmla="val 4546"/>
            </a:avLst>
          </a:prstGeom>
          <a:no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76" name="文本框 75">
            <a:extLst>
              <a:ext uri="{FF2B5EF4-FFF2-40B4-BE49-F238E27FC236}">
                <a16:creationId xmlns:a16="http://schemas.microsoft.com/office/drawing/2014/main" id="{609B652E-78FF-43D1-9653-DF6F177C67A3}"/>
              </a:ext>
            </a:extLst>
          </p:cNvPr>
          <p:cNvSpPr txBox="1"/>
          <p:nvPr/>
        </p:nvSpPr>
        <p:spPr>
          <a:xfrm>
            <a:off x="4496651" y="3136612"/>
            <a:ext cx="3214340" cy="584775"/>
          </a:xfrm>
          <a:prstGeom prst="rect">
            <a:avLst/>
          </a:prstGeom>
          <a:noFill/>
        </p:spPr>
        <p:txBody>
          <a:bodyPr vert="horz" wrap="square" rtlCol="0">
            <a:spAutoFit/>
          </a:bodyPr>
          <a:lstStyle/>
          <a:p>
            <a:pPr algn="ctr"/>
            <a:r>
              <a:rPr lang="zh-CN" altLang="en-US" sz="3200" spc="600" dirty="0">
                <a:solidFill>
                  <a:schemeClr val="accent1"/>
                </a:solidFill>
                <a:latin typeface="幼圆" panose="02010509060101010101" pitchFamily="49" charset="-122"/>
                <a:ea typeface="幼圆" panose="02010509060101010101" pitchFamily="49" charset="-122"/>
              </a:rPr>
              <a:t>背景</a:t>
            </a:r>
          </a:p>
        </p:txBody>
      </p:sp>
      <p:sp>
        <p:nvSpPr>
          <p:cNvPr id="79" name="矩形: 圆角 78">
            <a:extLst>
              <a:ext uri="{FF2B5EF4-FFF2-40B4-BE49-F238E27FC236}">
                <a16:creationId xmlns:a16="http://schemas.microsoft.com/office/drawing/2014/main" id="{924448E2-AFDF-4968-AA91-5321765991CB}"/>
              </a:ext>
            </a:extLst>
          </p:cNvPr>
          <p:cNvSpPr/>
          <p:nvPr/>
        </p:nvSpPr>
        <p:spPr>
          <a:xfrm>
            <a:off x="5191058" y="1941847"/>
            <a:ext cx="1687756" cy="383293"/>
          </a:xfrm>
          <a:prstGeom prst="roundRect">
            <a:avLst>
              <a:gd name="adj" fmla="val 50000"/>
            </a:avLst>
          </a:prstGeom>
          <a:solidFill>
            <a:schemeClr val="accent1"/>
          </a:solid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pc="300" dirty="0">
                <a:solidFill>
                  <a:schemeClr val="bg1"/>
                </a:solidFill>
                <a:latin typeface="华文细黑" panose="02010600040101010101" pitchFamily="2" charset="-122"/>
                <a:ea typeface="华文细黑" panose="02010600040101010101" pitchFamily="2" charset="-122"/>
              </a:rPr>
              <a:t>Part 01</a:t>
            </a:r>
            <a:endParaRPr lang="zh-CN" altLang="en-US" sz="2000" spc="300" dirty="0">
              <a:solidFill>
                <a:schemeClr val="bg1"/>
              </a:solidFill>
              <a:latin typeface="华文细黑" panose="02010600040101010101" pitchFamily="2" charset="-122"/>
              <a:ea typeface="华文细黑" panose="02010600040101010101" pitchFamily="2" charset="-122"/>
            </a:endParaRPr>
          </a:p>
        </p:txBody>
      </p:sp>
      <p:sp>
        <p:nvSpPr>
          <p:cNvPr id="43" name="文本框 42">
            <a:extLst>
              <a:ext uri="{FF2B5EF4-FFF2-40B4-BE49-F238E27FC236}">
                <a16:creationId xmlns:a16="http://schemas.microsoft.com/office/drawing/2014/main" id="{AE91E80F-69BE-48D2-9D74-7CF1C1E5D366}"/>
              </a:ext>
            </a:extLst>
          </p:cNvPr>
          <p:cNvSpPr txBox="1"/>
          <p:nvPr/>
        </p:nvSpPr>
        <p:spPr>
          <a:xfrm>
            <a:off x="4741397" y="6152001"/>
            <a:ext cx="2587077" cy="306467"/>
          </a:xfrm>
          <a:prstGeom prst="round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solidFill>
                  <a:schemeClr val="bg1"/>
                </a:solidFill>
                <a:latin typeface="幼圆" panose="02010509060101010101" pitchFamily="49" charset="-122"/>
                <a:ea typeface="幼圆" panose="02010509060101010101" pitchFamily="49" charset="-122"/>
              </a:rPr>
              <a:t>西安电子科技大学通信工程学院</a:t>
            </a:r>
          </a:p>
        </p:txBody>
      </p:sp>
      <p:sp>
        <p:nvSpPr>
          <p:cNvPr id="2" name="灯片编号占位符 1">
            <a:extLst>
              <a:ext uri="{FF2B5EF4-FFF2-40B4-BE49-F238E27FC236}">
                <a16:creationId xmlns:a16="http://schemas.microsoft.com/office/drawing/2014/main" id="{A4592649-DAAF-465C-B5B6-C02A98CEF3AD}"/>
              </a:ext>
            </a:extLst>
          </p:cNvPr>
          <p:cNvSpPr>
            <a:spLocks noGrp="1"/>
          </p:cNvSpPr>
          <p:nvPr>
            <p:ph type="sldNum" sz="quarter" idx="12"/>
          </p:nvPr>
        </p:nvSpPr>
        <p:spPr/>
        <p:txBody>
          <a:bodyPr/>
          <a:lstStyle/>
          <a:p>
            <a:fld id="{2F70002B-DB28-4520-A569-03C3D79DDAFE}" type="slidenum">
              <a:rPr lang="zh-CN" altLang="en-US" smtClean="0"/>
              <a:t>3</a:t>
            </a:fld>
            <a:endParaRPr lang="zh-CN" altLang="en-US"/>
          </a:p>
        </p:txBody>
      </p:sp>
    </p:spTree>
    <p:extLst>
      <p:ext uri="{BB962C8B-B14F-4D97-AF65-F5344CB8AC3E}">
        <p14:creationId xmlns:p14="http://schemas.microsoft.com/office/powerpoint/2010/main" val="3464290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圆角 42">
            <a:extLst>
              <a:ext uri="{FF2B5EF4-FFF2-40B4-BE49-F238E27FC236}">
                <a16:creationId xmlns:a16="http://schemas.microsoft.com/office/drawing/2014/main" id="{2BD6A15B-958E-474B-8732-22679C8E6A99}"/>
              </a:ext>
            </a:extLst>
          </p:cNvPr>
          <p:cNvSpPr/>
          <p:nvPr/>
        </p:nvSpPr>
        <p:spPr>
          <a:xfrm rot="2700000" flipH="1">
            <a:off x="-362154" y="502441"/>
            <a:ext cx="724306" cy="7247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45" name="文本框 44">
            <a:extLst>
              <a:ext uri="{FF2B5EF4-FFF2-40B4-BE49-F238E27FC236}">
                <a16:creationId xmlns:a16="http://schemas.microsoft.com/office/drawing/2014/main" id="{0E67EC7F-A1F4-426E-A447-069A8DFC4D31}"/>
              </a:ext>
            </a:extLst>
          </p:cNvPr>
          <p:cNvSpPr txBox="1"/>
          <p:nvPr/>
        </p:nvSpPr>
        <p:spPr>
          <a:xfrm>
            <a:off x="629331" y="443969"/>
            <a:ext cx="3426179" cy="584775"/>
          </a:xfrm>
          <a:prstGeom prst="rect">
            <a:avLst/>
          </a:prstGeom>
          <a:noFill/>
        </p:spPr>
        <p:txBody>
          <a:bodyPr wrap="square" rtlCol="0">
            <a:spAutoFit/>
          </a:bodyPr>
          <a:lstStyle/>
          <a:p>
            <a:pPr lvl="0">
              <a:defRPr/>
            </a:pPr>
            <a:r>
              <a:rPr lang="zh-CN" altLang="en-US" sz="3200" dirty="0">
                <a:solidFill>
                  <a:schemeClr val="accent1"/>
                </a:solidFill>
                <a:latin typeface="幼圆" panose="02010509060101010101" pitchFamily="49" charset="-122"/>
                <a:ea typeface="幼圆" panose="02010509060101010101" pitchFamily="49" charset="-122"/>
              </a:rPr>
              <a:t>背景</a:t>
            </a:r>
          </a:p>
        </p:txBody>
      </p:sp>
      <p:sp>
        <p:nvSpPr>
          <p:cNvPr id="6" name="对话气泡: 矩形 5">
            <a:extLst>
              <a:ext uri="{FF2B5EF4-FFF2-40B4-BE49-F238E27FC236}">
                <a16:creationId xmlns:a16="http://schemas.microsoft.com/office/drawing/2014/main" id="{29DFDCD0-0666-4970-9F3E-C2FA0371F4AD}"/>
              </a:ext>
            </a:extLst>
          </p:cNvPr>
          <p:cNvSpPr/>
          <p:nvPr/>
        </p:nvSpPr>
        <p:spPr>
          <a:xfrm>
            <a:off x="5554174" y="4395729"/>
            <a:ext cx="5892800" cy="1631151"/>
          </a:xfrm>
          <a:prstGeom prst="wedgeRectCallout">
            <a:avLst>
              <a:gd name="adj1" fmla="val -49799"/>
              <a:gd name="adj2" fmla="val 2175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7" name="Shape 717">
            <a:extLst>
              <a:ext uri="{FF2B5EF4-FFF2-40B4-BE49-F238E27FC236}">
                <a16:creationId xmlns:a16="http://schemas.microsoft.com/office/drawing/2014/main" id="{B2E12EB0-D5D7-47D7-A617-092B668AA8A4}"/>
              </a:ext>
            </a:extLst>
          </p:cNvPr>
          <p:cNvSpPr txBox="1"/>
          <p:nvPr/>
        </p:nvSpPr>
        <p:spPr>
          <a:xfrm>
            <a:off x="5796594" y="4858248"/>
            <a:ext cx="5627230" cy="1069841"/>
          </a:xfrm>
          <a:prstGeom prst="rect">
            <a:avLst/>
          </a:prstGeom>
          <a:noFill/>
          <a:ln>
            <a:noFill/>
          </a:ln>
        </p:spPr>
        <p:txBody>
          <a:bodyPr lIns="0" tIns="0" rIns="0" bIns="0" anchor="t" anchorCtr="0">
            <a:noAutofit/>
          </a:bodyPr>
          <a:lstStyle/>
          <a:p>
            <a:pPr>
              <a:lnSpc>
                <a:spcPct val="150000"/>
              </a:lnSpc>
              <a:defRPr/>
            </a:pPr>
            <a:endParaRPr lang="en-US" altLang="zh-CN" sz="1100" dirty="0">
              <a:solidFill>
                <a:schemeClr val="bg1"/>
              </a:solidFill>
              <a:latin typeface="Arial" panose="020B0604020202020204" pitchFamily="34" charset="0"/>
              <a:cs typeface="Arial" panose="020B0604020202020204" pitchFamily="34" charset="0"/>
            </a:endParaRPr>
          </a:p>
          <a:p>
            <a:pPr>
              <a:lnSpc>
                <a:spcPct val="150000"/>
              </a:lnSpc>
              <a:defRPr/>
            </a:pPr>
            <a:endParaRPr lang="en-US" altLang="zh-CN" sz="1100" dirty="0">
              <a:solidFill>
                <a:schemeClr val="bg1"/>
              </a:solidFill>
              <a:latin typeface="Arial" panose="020B0604020202020204" pitchFamily="34" charset="0"/>
              <a:cs typeface="Arial" panose="020B0604020202020204" pitchFamily="34" charset="0"/>
            </a:endParaRPr>
          </a:p>
          <a:p>
            <a:pPr>
              <a:lnSpc>
                <a:spcPct val="150000"/>
              </a:lnSpc>
              <a:defRPr/>
            </a:pPr>
            <a:endParaRPr lang="en-US" altLang="zh-CN" sz="1100" dirty="0">
              <a:solidFill>
                <a:schemeClr val="bg1"/>
              </a:solidFill>
            </a:endParaRPr>
          </a:p>
        </p:txBody>
      </p:sp>
      <p:sp>
        <p:nvSpPr>
          <p:cNvPr id="8" name="文本框 7">
            <a:extLst>
              <a:ext uri="{FF2B5EF4-FFF2-40B4-BE49-F238E27FC236}">
                <a16:creationId xmlns:a16="http://schemas.microsoft.com/office/drawing/2014/main" id="{48A5F0F3-1FBA-4910-A1EA-92A9F113C7EE}"/>
              </a:ext>
            </a:extLst>
          </p:cNvPr>
          <p:cNvSpPr txBox="1"/>
          <p:nvPr/>
        </p:nvSpPr>
        <p:spPr>
          <a:xfrm>
            <a:off x="5831318" y="4549584"/>
            <a:ext cx="5627231" cy="1323439"/>
          </a:xfrm>
          <a:prstGeom prst="rect">
            <a:avLst/>
          </a:prstGeom>
          <a:noFill/>
        </p:spPr>
        <p:txBody>
          <a:bodyPr wrap="squar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2017 </a:t>
            </a:r>
            <a:r>
              <a:rPr lang="zh-CN" altLang="en-US" sz="1600" b="1" dirty="0">
                <a:solidFill>
                  <a:schemeClr val="bg1"/>
                </a:solidFill>
                <a:latin typeface="微软雅黑" panose="020B0503020204020204" pitchFamily="34" charset="-122"/>
                <a:ea typeface="微软雅黑" panose="020B0503020204020204" pitchFamily="34" charset="-122"/>
              </a:rPr>
              <a:t>年 </a:t>
            </a:r>
            <a:r>
              <a:rPr lang="en-US" altLang="zh-CN" sz="1600" b="1" dirty="0">
                <a:solidFill>
                  <a:schemeClr val="bg1"/>
                </a:solidFill>
                <a:latin typeface="微软雅黑" panose="020B0503020204020204" pitchFamily="34" charset="-122"/>
                <a:ea typeface="微软雅黑" panose="020B0503020204020204" pitchFamily="34" charset="-122"/>
              </a:rPr>
              <a:t>10 </a:t>
            </a:r>
            <a:r>
              <a:rPr lang="zh-CN" altLang="en-US" sz="1600" b="1" dirty="0">
                <a:solidFill>
                  <a:schemeClr val="bg1"/>
                </a:solidFill>
                <a:latin typeface="微软雅黑" panose="020B0503020204020204" pitchFamily="34" charset="-122"/>
                <a:ea typeface="微软雅黑" panose="020B0503020204020204" pitchFamily="34" charset="-122"/>
              </a:rPr>
              <a:t>月，</a:t>
            </a:r>
            <a:r>
              <a:rPr lang="en-US" altLang="zh-CN" sz="1600" b="1" dirty="0">
                <a:solidFill>
                  <a:schemeClr val="bg1"/>
                </a:solidFill>
                <a:latin typeface="微软雅黑" panose="020B0503020204020204" pitchFamily="34" charset="-122"/>
                <a:ea typeface="微软雅黑" panose="020B0503020204020204" pitchFamily="34" charset="-122"/>
              </a:rPr>
              <a:t>DeepMind </a:t>
            </a:r>
            <a:r>
              <a:rPr lang="zh-CN" altLang="en-US" sz="1600" b="1" dirty="0">
                <a:solidFill>
                  <a:schemeClr val="bg1"/>
                </a:solidFill>
                <a:latin typeface="微软雅黑" panose="020B0503020204020204" pitchFamily="34" charset="-122"/>
                <a:ea typeface="微软雅黑" panose="020B0503020204020204" pitchFamily="34" charset="-122"/>
              </a:rPr>
              <a:t>公开了最新版本的 </a:t>
            </a:r>
            <a:r>
              <a:rPr lang="en-US" altLang="zh-CN" sz="1600" b="1" dirty="0">
                <a:solidFill>
                  <a:schemeClr val="bg1"/>
                </a:solidFill>
                <a:latin typeface="微软雅黑" panose="020B0503020204020204" pitchFamily="34" charset="-122"/>
                <a:ea typeface="微软雅黑" panose="020B0503020204020204" pitchFamily="34" charset="-122"/>
              </a:rPr>
              <a:t>AlphaGo Zero</a:t>
            </a:r>
            <a:r>
              <a:rPr lang="zh-CN" altLang="en-US" sz="1600" b="1" dirty="0">
                <a:solidFill>
                  <a:schemeClr val="bg1"/>
                </a:solidFill>
                <a:latin typeface="微软雅黑" panose="020B0503020204020204" pitchFamily="34" charset="-122"/>
                <a:ea typeface="微软雅黑" panose="020B0503020204020204" pitchFamily="34" charset="-122"/>
              </a:rPr>
              <a:t>，此版本在与 </a:t>
            </a:r>
            <a:r>
              <a:rPr lang="en-US" altLang="zh-CN" sz="1600" b="1" dirty="0">
                <a:solidFill>
                  <a:schemeClr val="bg1"/>
                </a:solidFill>
                <a:latin typeface="微软雅黑" panose="020B0503020204020204" pitchFamily="34" charset="-122"/>
                <a:ea typeface="微软雅黑" panose="020B0503020204020204" pitchFamily="34" charset="-122"/>
              </a:rPr>
              <a:t>2016 </a:t>
            </a:r>
            <a:r>
              <a:rPr lang="zh-CN" altLang="en-US" sz="1600" b="1" dirty="0">
                <a:solidFill>
                  <a:schemeClr val="bg1"/>
                </a:solidFill>
                <a:latin typeface="微软雅黑" panose="020B0503020204020204" pitchFamily="34" charset="-122"/>
                <a:ea typeface="微软雅黑" panose="020B0503020204020204" pitchFamily="34" charset="-122"/>
              </a:rPr>
              <a:t>的 </a:t>
            </a:r>
            <a:r>
              <a:rPr lang="en-US" altLang="zh-CN" sz="1600" b="1" dirty="0">
                <a:solidFill>
                  <a:schemeClr val="bg1"/>
                </a:solidFill>
                <a:latin typeface="微软雅黑" panose="020B0503020204020204" pitchFamily="34" charset="-122"/>
                <a:ea typeface="微软雅黑" panose="020B0503020204020204" pitchFamily="34" charset="-122"/>
              </a:rPr>
              <a:t>AlphaGo </a:t>
            </a:r>
            <a:r>
              <a:rPr lang="zh-CN" altLang="en-US" sz="1600" b="1" dirty="0">
                <a:solidFill>
                  <a:schemeClr val="bg1"/>
                </a:solidFill>
                <a:latin typeface="微软雅黑" panose="020B0503020204020204" pitchFamily="34" charset="-122"/>
                <a:ea typeface="微软雅黑" panose="020B0503020204020204" pitchFamily="34" charset="-122"/>
              </a:rPr>
              <a:t>的对阵中取得了 </a:t>
            </a:r>
            <a:r>
              <a:rPr lang="en-US" altLang="zh-CN" sz="1600" b="1" dirty="0">
                <a:solidFill>
                  <a:schemeClr val="bg1"/>
                </a:solidFill>
                <a:latin typeface="微软雅黑" panose="020B0503020204020204" pitchFamily="34" charset="-122"/>
                <a:ea typeface="微软雅黑" panose="020B0503020204020204" pitchFamily="34" charset="-122"/>
              </a:rPr>
              <a:t>100-0 </a:t>
            </a:r>
            <a:r>
              <a:rPr lang="zh-CN" altLang="en-US" sz="1600" b="1" dirty="0">
                <a:solidFill>
                  <a:schemeClr val="bg1"/>
                </a:solidFill>
                <a:latin typeface="微软雅黑" panose="020B0503020204020204" pitchFamily="34" charset="-122"/>
                <a:ea typeface="微软雅黑" panose="020B0503020204020204" pitchFamily="34" charset="-122"/>
              </a:rPr>
              <a:t>的战绩，并且，在训练中未使用任何手工设计的特征或者围棋领域的专业知识，仅仅以历史的棋面作为输入，其训练数据全部来自于 </a:t>
            </a:r>
            <a:r>
              <a:rPr lang="en-US" altLang="zh-CN" sz="1600" b="1" dirty="0">
                <a:solidFill>
                  <a:schemeClr val="bg1"/>
                </a:solidFill>
                <a:latin typeface="微软雅黑" panose="020B0503020204020204" pitchFamily="34" charset="-122"/>
                <a:ea typeface="微软雅黑" panose="020B0503020204020204" pitchFamily="34" charset="-122"/>
              </a:rPr>
              <a:t>self-play</a:t>
            </a:r>
            <a:r>
              <a:rPr lang="zh-CN" altLang="en-US" sz="1600" b="1" dirty="0">
                <a:solidFill>
                  <a:schemeClr val="bg1"/>
                </a:solidFill>
                <a:latin typeface="微软雅黑" panose="020B0503020204020204" pitchFamily="34" charset="-122"/>
                <a:ea typeface="微软雅黑" panose="020B0503020204020204" pitchFamily="34" charset="-122"/>
              </a:rPr>
              <a:t>。</a:t>
            </a:r>
          </a:p>
        </p:txBody>
      </p:sp>
      <p:sp>
        <p:nvSpPr>
          <p:cNvPr id="9" name="对话气泡: 矩形 8">
            <a:extLst>
              <a:ext uri="{FF2B5EF4-FFF2-40B4-BE49-F238E27FC236}">
                <a16:creationId xmlns:a16="http://schemas.microsoft.com/office/drawing/2014/main" id="{60040C2F-7212-4F2D-B5AA-C8640A93CD3F}"/>
              </a:ext>
            </a:extLst>
          </p:cNvPr>
          <p:cNvSpPr/>
          <p:nvPr/>
        </p:nvSpPr>
        <p:spPr>
          <a:xfrm>
            <a:off x="5554174" y="1958750"/>
            <a:ext cx="5892800" cy="1685403"/>
          </a:xfrm>
          <a:custGeom>
            <a:avLst/>
            <a:gdLst>
              <a:gd name="connsiteX0" fmla="*/ 0 w 5892800"/>
              <a:gd name="connsiteY0" fmla="*/ 0 h 1631151"/>
              <a:gd name="connsiteX1" fmla="*/ 982133 w 5892800"/>
              <a:gd name="connsiteY1" fmla="*/ 0 h 1631151"/>
              <a:gd name="connsiteX2" fmla="*/ 982133 w 5892800"/>
              <a:gd name="connsiteY2" fmla="*/ 0 h 1631151"/>
              <a:gd name="connsiteX3" fmla="*/ 2455333 w 5892800"/>
              <a:gd name="connsiteY3" fmla="*/ 0 h 1631151"/>
              <a:gd name="connsiteX4" fmla="*/ 5892800 w 5892800"/>
              <a:gd name="connsiteY4" fmla="*/ 0 h 1631151"/>
              <a:gd name="connsiteX5" fmla="*/ 5892800 w 5892800"/>
              <a:gd name="connsiteY5" fmla="*/ 951505 h 1631151"/>
              <a:gd name="connsiteX6" fmla="*/ 5892800 w 5892800"/>
              <a:gd name="connsiteY6" fmla="*/ 951505 h 1631151"/>
              <a:gd name="connsiteX7" fmla="*/ 5892800 w 5892800"/>
              <a:gd name="connsiteY7" fmla="*/ 1359293 h 1631151"/>
              <a:gd name="connsiteX8" fmla="*/ 5892800 w 5892800"/>
              <a:gd name="connsiteY8" fmla="*/ 1631151 h 1631151"/>
              <a:gd name="connsiteX9" fmla="*/ 2455333 w 5892800"/>
              <a:gd name="connsiteY9" fmla="*/ 1631151 h 1631151"/>
              <a:gd name="connsiteX10" fmla="*/ 982133 w 5892800"/>
              <a:gd name="connsiteY10" fmla="*/ 1631151 h 1631151"/>
              <a:gd name="connsiteX11" fmla="*/ 982133 w 5892800"/>
              <a:gd name="connsiteY11" fmla="*/ 1631151 h 1631151"/>
              <a:gd name="connsiteX12" fmla="*/ 0 w 5892800"/>
              <a:gd name="connsiteY12" fmla="*/ 1631151 h 1631151"/>
              <a:gd name="connsiteX13" fmla="*/ 0 w 5892800"/>
              <a:gd name="connsiteY13" fmla="*/ 1359293 h 1631151"/>
              <a:gd name="connsiteX14" fmla="*/ -458696 w 5892800"/>
              <a:gd name="connsiteY14" fmla="*/ 1206008 h 1631151"/>
              <a:gd name="connsiteX15" fmla="*/ 0 w 5892800"/>
              <a:gd name="connsiteY15" fmla="*/ 951505 h 1631151"/>
              <a:gd name="connsiteX16" fmla="*/ 0 w 5892800"/>
              <a:gd name="connsiteY16" fmla="*/ 0 h 1631151"/>
              <a:gd name="connsiteX0" fmla="*/ 0 w 5892800"/>
              <a:gd name="connsiteY0" fmla="*/ 0 h 1685403"/>
              <a:gd name="connsiteX1" fmla="*/ 982133 w 5892800"/>
              <a:gd name="connsiteY1" fmla="*/ 0 h 1685403"/>
              <a:gd name="connsiteX2" fmla="*/ 982133 w 5892800"/>
              <a:gd name="connsiteY2" fmla="*/ 0 h 1685403"/>
              <a:gd name="connsiteX3" fmla="*/ 2455333 w 5892800"/>
              <a:gd name="connsiteY3" fmla="*/ 0 h 1685403"/>
              <a:gd name="connsiteX4" fmla="*/ 5892800 w 5892800"/>
              <a:gd name="connsiteY4" fmla="*/ 0 h 1685403"/>
              <a:gd name="connsiteX5" fmla="*/ 5892800 w 5892800"/>
              <a:gd name="connsiteY5" fmla="*/ 951505 h 1685403"/>
              <a:gd name="connsiteX6" fmla="*/ 5892800 w 5892800"/>
              <a:gd name="connsiteY6" fmla="*/ 951505 h 1685403"/>
              <a:gd name="connsiteX7" fmla="*/ 5892800 w 5892800"/>
              <a:gd name="connsiteY7" fmla="*/ 1359293 h 1685403"/>
              <a:gd name="connsiteX8" fmla="*/ 5892800 w 5892800"/>
              <a:gd name="connsiteY8" fmla="*/ 1631151 h 1685403"/>
              <a:gd name="connsiteX9" fmla="*/ 2455333 w 5892800"/>
              <a:gd name="connsiteY9" fmla="*/ 1631151 h 1685403"/>
              <a:gd name="connsiteX10" fmla="*/ 982133 w 5892800"/>
              <a:gd name="connsiteY10" fmla="*/ 1631151 h 1685403"/>
              <a:gd name="connsiteX11" fmla="*/ 982133 w 5892800"/>
              <a:gd name="connsiteY11" fmla="*/ 1631151 h 1685403"/>
              <a:gd name="connsiteX12" fmla="*/ 0 w 5892800"/>
              <a:gd name="connsiteY12" fmla="*/ 1631151 h 1685403"/>
              <a:gd name="connsiteX13" fmla="*/ 0 w 5892800"/>
              <a:gd name="connsiteY13" fmla="*/ 1359293 h 1685403"/>
              <a:gd name="connsiteX14" fmla="*/ 11820 w 5892800"/>
              <a:gd name="connsiteY14" fmla="*/ 1685403 h 1685403"/>
              <a:gd name="connsiteX15" fmla="*/ 0 w 5892800"/>
              <a:gd name="connsiteY15" fmla="*/ 951505 h 1685403"/>
              <a:gd name="connsiteX16" fmla="*/ 0 w 5892800"/>
              <a:gd name="connsiteY16" fmla="*/ 0 h 1685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92800" h="1685403">
                <a:moveTo>
                  <a:pt x="0" y="0"/>
                </a:moveTo>
                <a:lnTo>
                  <a:pt x="982133" y="0"/>
                </a:lnTo>
                <a:lnTo>
                  <a:pt x="982133" y="0"/>
                </a:lnTo>
                <a:lnTo>
                  <a:pt x="2455333" y="0"/>
                </a:lnTo>
                <a:lnTo>
                  <a:pt x="5892800" y="0"/>
                </a:lnTo>
                <a:lnTo>
                  <a:pt x="5892800" y="951505"/>
                </a:lnTo>
                <a:lnTo>
                  <a:pt x="5892800" y="951505"/>
                </a:lnTo>
                <a:lnTo>
                  <a:pt x="5892800" y="1359293"/>
                </a:lnTo>
                <a:lnTo>
                  <a:pt x="5892800" y="1631151"/>
                </a:lnTo>
                <a:lnTo>
                  <a:pt x="2455333" y="1631151"/>
                </a:lnTo>
                <a:lnTo>
                  <a:pt x="982133" y="1631151"/>
                </a:lnTo>
                <a:lnTo>
                  <a:pt x="982133" y="1631151"/>
                </a:lnTo>
                <a:lnTo>
                  <a:pt x="0" y="1631151"/>
                </a:lnTo>
                <a:lnTo>
                  <a:pt x="0" y="1359293"/>
                </a:lnTo>
                <a:lnTo>
                  <a:pt x="11820" y="1685403"/>
                </a:lnTo>
                <a:lnTo>
                  <a:pt x="0" y="95150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11" name="文本框 10">
            <a:extLst>
              <a:ext uri="{FF2B5EF4-FFF2-40B4-BE49-F238E27FC236}">
                <a16:creationId xmlns:a16="http://schemas.microsoft.com/office/drawing/2014/main" id="{1BD00E9A-0FBE-463B-9D6D-375AEA5015F3}"/>
              </a:ext>
            </a:extLst>
          </p:cNvPr>
          <p:cNvSpPr txBox="1"/>
          <p:nvPr/>
        </p:nvSpPr>
        <p:spPr>
          <a:xfrm>
            <a:off x="5831318" y="2414726"/>
            <a:ext cx="5340463" cy="830997"/>
          </a:xfrm>
          <a:prstGeom prst="rect">
            <a:avLst/>
          </a:prstGeom>
          <a:noFill/>
        </p:spPr>
        <p:txBody>
          <a:bodyPr wrap="squar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2016</a:t>
            </a:r>
            <a:r>
              <a:rPr lang="zh-CN" altLang="en-US" sz="1600" b="1" dirty="0">
                <a:solidFill>
                  <a:schemeClr val="bg1"/>
                </a:solidFill>
                <a:latin typeface="微软雅黑" panose="020B0503020204020204" pitchFamily="34" charset="-122"/>
                <a:ea typeface="微软雅黑" panose="020B0503020204020204" pitchFamily="34" charset="-122"/>
              </a:rPr>
              <a:t>年谷歌旗下</a:t>
            </a:r>
            <a:r>
              <a:rPr lang="en-US" altLang="zh-CN" sz="1600" b="1" dirty="0">
                <a:solidFill>
                  <a:schemeClr val="bg1"/>
                </a:solidFill>
                <a:latin typeface="微软雅黑" panose="020B0503020204020204" pitchFamily="34" charset="-122"/>
                <a:ea typeface="微软雅黑" panose="020B0503020204020204" pitchFamily="34" charset="-122"/>
              </a:rPr>
              <a:t>DeepMind</a:t>
            </a:r>
            <a:r>
              <a:rPr lang="zh-CN" altLang="en-US" sz="1600" b="1" dirty="0">
                <a:solidFill>
                  <a:schemeClr val="bg1"/>
                </a:solidFill>
                <a:latin typeface="微软雅黑" panose="020B0503020204020204" pitchFamily="34" charset="-122"/>
                <a:ea typeface="微软雅黑" panose="020B0503020204020204" pitchFamily="34" charset="-122"/>
              </a:rPr>
              <a:t>团队在国际学术期刊</a:t>
            </a:r>
            <a:r>
              <a:rPr lang="en-US" altLang="zh-CN" sz="1600" b="1" dirty="0">
                <a:solidFill>
                  <a:schemeClr val="bg1"/>
                </a:solidFill>
                <a:latin typeface="微软雅黑" panose="020B0503020204020204" pitchFamily="34" charset="-122"/>
                <a:ea typeface="微软雅黑" panose="020B0503020204020204" pitchFamily="34" charset="-122"/>
              </a:rPr>
              <a:t>《</a:t>
            </a:r>
            <a:r>
              <a:rPr lang="zh-CN" altLang="en-US" sz="1600" b="1" dirty="0">
                <a:solidFill>
                  <a:schemeClr val="bg1"/>
                </a:solidFill>
                <a:latin typeface="微软雅黑" panose="020B0503020204020204" pitchFamily="34" charset="-122"/>
                <a:ea typeface="微软雅黑" panose="020B0503020204020204" pitchFamily="34" charset="-122"/>
              </a:rPr>
              <a:t>自然</a:t>
            </a:r>
            <a:r>
              <a:rPr lang="en-US" altLang="zh-CN" sz="1600" b="1" dirty="0">
                <a:solidFill>
                  <a:schemeClr val="bg1"/>
                </a:solidFill>
                <a:latin typeface="微软雅黑" panose="020B0503020204020204" pitchFamily="34" charset="-122"/>
                <a:ea typeface="微软雅黑" panose="020B0503020204020204" pitchFamily="34" charset="-122"/>
              </a:rPr>
              <a:t>》</a:t>
            </a:r>
            <a:r>
              <a:rPr lang="zh-CN" altLang="en-US" sz="1600" b="1" dirty="0">
                <a:solidFill>
                  <a:schemeClr val="bg1"/>
                </a:solidFill>
                <a:latin typeface="微软雅黑" panose="020B0503020204020204" pitchFamily="34" charset="-122"/>
                <a:ea typeface="微软雅黑" panose="020B0503020204020204" pitchFamily="34" charset="-122"/>
              </a:rPr>
              <a:t>杂志上发表封面文章，介绍</a:t>
            </a:r>
            <a:r>
              <a:rPr lang="en-US" altLang="zh-CN" sz="1600" b="1" dirty="0">
                <a:solidFill>
                  <a:schemeClr val="bg1"/>
                </a:solidFill>
                <a:latin typeface="微软雅黑" panose="020B0503020204020204" pitchFamily="34" charset="-122"/>
                <a:ea typeface="微软雅黑" panose="020B0503020204020204" pitchFamily="34" charset="-122"/>
              </a:rPr>
              <a:t>AlphaGo</a:t>
            </a:r>
            <a:r>
              <a:rPr lang="zh-CN" altLang="en-US" sz="1600" b="1" dirty="0">
                <a:solidFill>
                  <a:schemeClr val="bg1"/>
                </a:solidFill>
                <a:latin typeface="微软雅黑" panose="020B0503020204020204" pitchFamily="34" charset="-122"/>
                <a:ea typeface="微软雅黑" panose="020B0503020204020204" pitchFamily="34" charset="-122"/>
              </a:rPr>
              <a:t>在没有任何让子的情况下以</a:t>
            </a:r>
            <a:r>
              <a:rPr lang="en-US" altLang="zh-CN" sz="1600" b="1" dirty="0">
                <a:solidFill>
                  <a:schemeClr val="bg1"/>
                </a:solidFill>
                <a:latin typeface="微软雅黑" panose="020B0503020204020204" pitchFamily="34" charset="-122"/>
                <a:ea typeface="微软雅黑" panose="020B0503020204020204" pitchFamily="34" charset="-122"/>
              </a:rPr>
              <a:t>5:0</a:t>
            </a:r>
            <a:r>
              <a:rPr lang="zh-CN" altLang="en-US" sz="1600" b="1" dirty="0">
                <a:solidFill>
                  <a:schemeClr val="bg1"/>
                </a:solidFill>
                <a:latin typeface="微软雅黑" panose="020B0503020204020204" pitchFamily="34" charset="-122"/>
                <a:ea typeface="微软雅黑" panose="020B0503020204020204" pitchFamily="34" charset="-122"/>
              </a:rPr>
              <a:t>完胜欧洲冠军、职业围棋二段樊麾。</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567B3997-233C-496E-B001-4A6771A04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219" y="1537574"/>
            <a:ext cx="3625672" cy="4762209"/>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56A85214-EC66-4BF2-A9BD-0EF7AFD59301}"/>
              </a:ext>
            </a:extLst>
          </p:cNvPr>
          <p:cNvSpPr>
            <a:spLocks noGrp="1"/>
          </p:cNvSpPr>
          <p:nvPr>
            <p:ph type="sldNum" sz="quarter" idx="12"/>
          </p:nvPr>
        </p:nvSpPr>
        <p:spPr/>
        <p:txBody>
          <a:bodyPr/>
          <a:lstStyle/>
          <a:p>
            <a:fld id="{2F70002B-DB28-4520-A569-03C3D79DDAFE}" type="slidenum">
              <a:rPr lang="zh-CN" altLang="en-US" smtClean="0"/>
              <a:t>4</a:t>
            </a:fld>
            <a:endParaRPr lang="zh-CN" altLang="en-US"/>
          </a:p>
        </p:txBody>
      </p:sp>
    </p:spTree>
    <p:extLst>
      <p:ext uri="{BB962C8B-B14F-4D97-AF65-F5344CB8AC3E}">
        <p14:creationId xmlns:p14="http://schemas.microsoft.com/office/powerpoint/2010/main" val="3981391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BFBF262-9550-43DD-8FAA-1DE6BC4BF3BF}"/>
              </a:ext>
            </a:extLst>
          </p:cNvPr>
          <p:cNvSpPr/>
          <p:nvPr/>
        </p:nvSpPr>
        <p:spPr>
          <a:xfrm>
            <a:off x="0" y="6337301"/>
            <a:ext cx="12192000" cy="520699"/>
          </a:xfrm>
          <a:prstGeom prst="rect">
            <a:avLst/>
          </a:prstGeom>
          <a:solidFill>
            <a:srgbClr val="4149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25" name="组合 24">
            <a:extLst>
              <a:ext uri="{FF2B5EF4-FFF2-40B4-BE49-F238E27FC236}">
                <a16:creationId xmlns:a16="http://schemas.microsoft.com/office/drawing/2014/main" id="{C4167CDC-FCFE-4187-82BD-F117D848A8B8}"/>
              </a:ext>
            </a:extLst>
          </p:cNvPr>
          <p:cNvGrpSpPr/>
          <p:nvPr/>
        </p:nvGrpSpPr>
        <p:grpSpPr>
          <a:xfrm>
            <a:off x="4408902" y="6255915"/>
            <a:ext cx="3374196" cy="142436"/>
            <a:chOff x="3676844" y="6224606"/>
            <a:chExt cx="4857556" cy="205054"/>
          </a:xfrm>
        </p:grpSpPr>
        <p:sp>
          <p:nvSpPr>
            <p:cNvPr id="5" name="平行四边形 4">
              <a:extLst>
                <a:ext uri="{FF2B5EF4-FFF2-40B4-BE49-F238E27FC236}">
                  <a16:creationId xmlns:a16="http://schemas.microsoft.com/office/drawing/2014/main" id="{ACD39CF4-EE00-4EF0-AFF6-FA75B15E137A}"/>
                </a:ext>
              </a:extLst>
            </p:cNvPr>
            <p:cNvSpPr/>
            <p:nvPr/>
          </p:nvSpPr>
          <p:spPr>
            <a:xfrm>
              <a:off x="3676844" y="6249442"/>
              <a:ext cx="4857556" cy="180218"/>
            </a:xfrm>
            <a:prstGeom prst="parallelogram">
              <a:avLst>
                <a:gd name="adj" fmla="val 42747"/>
              </a:avLst>
            </a:prstGeom>
            <a:solidFill>
              <a:schemeClr val="bg1"/>
            </a:solidFill>
            <a:ln w="1905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a:extLst>
                <a:ext uri="{FF2B5EF4-FFF2-40B4-BE49-F238E27FC236}">
                  <a16:creationId xmlns:a16="http://schemas.microsoft.com/office/drawing/2014/main" id="{22829C85-D3B3-4FEC-BEDF-355CBF5FCD82}"/>
                </a:ext>
              </a:extLst>
            </p:cNvPr>
            <p:cNvSpPr/>
            <p:nvPr/>
          </p:nvSpPr>
          <p:spPr>
            <a:xfrm>
              <a:off x="3718560" y="6224606"/>
              <a:ext cx="4796644" cy="178795"/>
            </a:xfrm>
            <a:prstGeom prst="parallelogram">
              <a:avLst>
                <a:gd name="adj" fmla="val 42747"/>
              </a:avLst>
            </a:prstGeom>
            <a:solidFill>
              <a:srgbClr val="EDA32C"/>
            </a:solidFill>
            <a:ln w="190500" cap="rnd">
              <a:solidFill>
                <a:srgbClr val="EDA32C"/>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id="{D7C52C8A-9F76-4858-9733-AB225ACC2050}"/>
              </a:ext>
            </a:extLst>
          </p:cNvPr>
          <p:cNvSpPr/>
          <p:nvPr/>
        </p:nvSpPr>
        <p:spPr>
          <a:xfrm>
            <a:off x="0" y="1"/>
            <a:ext cx="12192000" cy="520699"/>
          </a:xfrm>
          <a:prstGeom prst="rect">
            <a:avLst/>
          </a:prstGeom>
          <a:solidFill>
            <a:srgbClr val="414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圆角 73">
            <a:extLst>
              <a:ext uri="{FF2B5EF4-FFF2-40B4-BE49-F238E27FC236}">
                <a16:creationId xmlns:a16="http://schemas.microsoft.com/office/drawing/2014/main" id="{7F51E5AC-14C9-43BC-AF06-8A075B384240}"/>
              </a:ext>
            </a:extLst>
          </p:cNvPr>
          <p:cNvSpPr/>
          <p:nvPr/>
        </p:nvSpPr>
        <p:spPr>
          <a:xfrm>
            <a:off x="3510986" y="2139645"/>
            <a:ext cx="5170028" cy="2503476"/>
          </a:xfrm>
          <a:prstGeom prst="roundRect">
            <a:avLst>
              <a:gd name="adj" fmla="val 4546"/>
            </a:avLst>
          </a:prstGeom>
          <a:no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76" name="文本框 75">
            <a:extLst>
              <a:ext uri="{FF2B5EF4-FFF2-40B4-BE49-F238E27FC236}">
                <a16:creationId xmlns:a16="http://schemas.microsoft.com/office/drawing/2014/main" id="{609B652E-78FF-43D1-9653-DF6F177C67A3}"/>
              </a:ext>
            </a:extLst>
          </p:cNvPr>
          <p:cNvSpPr txBox="1"/>
          <p:nvPr/>
        </p:nvSpPr>
        <p:spPr>
          <a:xfrm>
            <a:off x="4488830" y="3098995"/>
            <a:ext cx="3214340" cy="584775"/>
          </a:xfrm>
          <a:prstGeom prst="rect">
            <a:avLst/>
          </a:prstGeom>
          <a:noFill/>
        </p:spPr>
        <p:txBody>
          <a:bodyPr vert="horz" wrap="square" rtlCol="0">
            <a:spAutoFit/>
          </a:bodyPr>
          <a:lstStyle/>
          <a:p>
            <a:pPr algn="ctr"/>
            <a:r>
              <a:rPr lang="zh-CN" altLang="en-US" sz="3200" spc="600" dirty="0">
                <a:solidFill>
                  <a:schemeClr val="accent1"/>
                </a:solidFill>
                <a:latin typeface="幼圆" panose="02010509060101010101" pitchFamily="49" charset="-122"/>
                <a:ea typeface="幼圆" panose="02010509060101010101" pitchFamily="49" charset="-122"/>
              </a:rPr>
              <a:t>强化学习介绍</a:t>
            </a:r>
          </a:p>
        </p:txBody>
      </p:sp>
      <p:sp>
        <p:nvSpPr>
          <p:cNvPr id="79" name="矩形: 圆角 78">
            <a:extLst>
              <a:ext uri="{FF2B5EF4-FFF2-40B4-BE49-F238E27FC236}">
                <a16:creationId xmlns:a16="http://schemas.microsoft.com/office/drawing/2014/main" id="{924448E2-AFDF-4968-AA91-5321765991CB}"/>
              </a:ext>
            </a:extLst>
          </p:cNvPr>
          <p:cNvSpPr/>
          <p:nvPr/>
        </p:nvSpPr>
        <p:spPr>
          <a:xfrm>
            <a:off x="5191058" y="1941847"/>
            <a:ext cx="1687756" cy="383293"/>
          </a:xfrm>
          <a:prstGeom prst="roundRect">
            <a:avLst>
              <a:gd name="adj" fmla="val 50000"/>
            </a:avLst>
          </a:prstGeom>
          <a:solidFill>
            <a:schemeClr val="accent1"/>
          </a:solid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pc="300" dirty="0">
                <a:solidFill>
                  <a:schemeClr val="bg1"/>
                </a:solidFill>
                <a:latin typeface="华文细黑" panose="02010600040101010101" pitchFamily="2" charset="-122"/>
                <a:ea typeface="华文细黑" panose="02010600040101010101" pitchFamily="2" charset="-122"/>
              </a:rPr>
              <a:t>Part 02</a:t>
            </a:r>
            <a:endParaRPr lang="zh-CN" altLang="en-US" sz="2000" spc="300" dirty="0">
              <a:solidFill>
                <a:schemeClr val="bg1"/>
              </a:solidFill>
              <a:latin typeface="华文细黑" panose="02010600040101010101" pitchFamily="2" charset="-122"/>
              <a:ea typeface="华文细黑" panose="02010600040101010101" pitchFamily="2" charset="-122"/>
            </a:endParaRPr>
          </a:p>
        </p:txBody>
      </p:sp>
      <p:sp>
        <p:nvSpPr>
          <p:cNvPr id="43" name="文本框 42">
            <a:extLst>
              <a:ext uri="{FF2B5EF4-FFF2-40B4-BE49-F238E27FC236}">
                <a16:creationId xmlns:a16="http://schemas.microsoft.com/office/drawing/2014/main" id="{AE91E80F-69BE-48D2-9D74-7CF1C1E5D366}"/>
              </a:ext>
            </a:extLst>
          </p:cNvPr>
          <p:cNvSpPr txBox="1"/>
          <p:nvPr/>
        </p:nvSpPr>
        <p:spPr>
          <a:xfrm>
            <a:off x="4741397" y="6152001"/>
            <a:ext cx="2587077" cy="306467"/>
          </a:xfrm>
          <a:prstGeom prst="round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solidFill>
                  <a:schemeClr val="bg1"/>
                </a:solidFill>
                <a:latin typeface="幼圆" panose="02010509060101010101" pitchFamily="49" charset="-122"/>
                <a:ea typeface="幼圆" panose="02010509060101010101" pitchFamily="49" charset="-122"/>
              </a:rPr>
              <a:t>西安电子科技大学通信工程学院</a:t>
            </a:r>
          </a:p>
        </p:txBody>
      </p:sp>
      <p:sp>
        <p:nvSpPr>
          <p:cNvPr id="2" name="灯片编号占位符 1">
            <a:extLst>
              <a:ext uri="{FF2B5EF4-FFF2-40B4-BE49-F238E27FC236}">
                <a16:creationId xmlns:a16="http://schemas.microsoft.com/office/drawing/2014/main" id="{EAF0D4BF-EAEC-4F63-8BCC-7EFE8BE30AD1}"/>
              </a:ext>
            </a:extLst>
          </p:cNvPr>
          <p:cNvSpPr>
            <a:spLocks noGrp="1"/>
          </p:cNvSpPr>
          <p:nvPr>
            <p:ph type="sldNum" sz="quarter" idx="12"/>
          </p:nvPr>
        </p:nvSpPr>
        <p:spPr/>
        <p:txBody>
          <a:bodyPr/>
          <a:lstStyle/>
          <a:p>
            <a:fld id="{2F70002B-DB28-4520-A569-03C3D79DDAFE}" type="slidenum">
              <a:rPr lang="zh-CN" altLang="en-US" smtClean="0"/>
              <a:t>5</a:t>
            </a:fld>
            <a:endParaRPr lang="zh-CN" altLang="en-US"/>
          </a:p>
        </p:txBody>
      </p:sp>
    </p:spTree>
    <p:extLst>
      <p:ext uri="{BB962C8B-B14F-4D97-AF65-F5344CB8AC3E}">
        <p14:creationId xmlns:p14="http://schemas.microsoft.com/office/powerpoint/2010/main" val="1498723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圆角 42">
            <a:extLst>
              <a:ext uri="{FF2B5EF4-FFF2-40B4-BE49-F238E27FC236}">
                <a16:creationId xmlns:a16="http://schemas.microsoft.com/office/drawing/2014/main" id="{2BD6A15B-958E-474B-8732-22679C8E6A99}"/>
              </a:ext>
            </a:extLst>
          </p:cNvPr>
          <p:cNvSpPr/>
          <p:nvPr/>
        </p:nvSpPr>
        <p:spPr>
          <a:xfrm rot="2700000" flipH="1">
            <a:off x="-362154" y="502441"/>
            <a:ext cx="724306" cy="7247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45" name="文本框 44">
            <a:extLst>
              <a:ext uri="{FF2B5EF4-FFF2-40B4-BE49-F238E27FC236}">
                <a16:creationId xmlns:a16="http://schemas.microsoft.com/office/drawing/2014/main" id="{0E67EC7F-A1F4-426E-A447-069A8DFC4D31}"/>
              </a:ext>
            </a:extLst>
          </p:cNvPr>
          <p:cNvSpPr txBox="1"/>
          <p:nvPr/>
        </p:nvSpPr>
        <p:spPr>
          <a:xfrm>
            <a:off x="512326" y="497235"/>
            <a:ext cx="3426179" cy="584775"/>
          </a:xfrm>
          <a:prstGeom prst="rect">
            <a:avLst/>
          </a:prstGeom>
          <a:noFill/>
        </p:spPr>
        <p:txBody>
          <a:bodyPr wrap="square" rtlCol="0">
            <a:spAutoFit/>
          </a:bodyPr>
          <a:lstStyle/>
          <a:p>
            <a:pPr lvl="0">
              <a:defRPr/>
            </a:pPr>
            <a:r>
              <a:rPr lang="en-US" altLang="zh-CN" sz="3200" dirty="0">
                <a:solidFill>
                  <a:schemeClr val="accent1"/>
                </a:solidFill>
                <a:latin typeface="幼圆" panose="02010509060101010101" pitchFamily="49" charset="-122"/>
                <a:ea typeface="幼圆" panose="02010509060101010101" pitchFamily="49" charset="-122"/>
              </a:rPr>
              <a:t>02</a:t>
            </a:r>
            <a:r>
              <a:rPr lang="zh-CN" altLang="en-US" sz="3200" dirty="0">
                <a:solidFill>
                  <a:schemeClr val="accent1"/>
                </a:solidFill>
                <a:latin typeface="幼圆" panose="02010509060101010101" pitchFamily="49" charset="-122"/>
                <a:ea typeface="幼圆" panose="02010509060101010101" pitchFamily="49" charset="-122"/>
              </a:rPr>
              <a:t>强化学习简介</a:t>
            </a:r>
          </a:p>
        </p:txBody>
      </p:sp>
      <p:pic>
        <p:nvPicPr>
          <p:cNvPr id="20" name="图片 19" descr="绿色的球&#10;&#10;描述已自动生成">
            <a:extLst>
              <a:ext uri="{FF2B5EF4-FFF2-40B4-BE49-F238E27FC236}">
                <a16:creationId xmlns:a16="http://schemas.microsoft.com/office/drawing/2014/main" id="{24D7C785-CFA5-411C-9DC3-4E94958FA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5201" y="2206091"/>
            <a:ext cx="5756799" cy="2987558"/>
          </a:xfrm>
          <a:prstGeom prst="rect">
            <a:avLst/>
          </a:prstGeom>
        </p:spPr>
      </p:pic>
      <p:pic>
        <p:nvPicPr>
          <p:cNvPr id="5" name="图片 4" descr="图示&#10;&#10;描述已自动生成">
            <a:extLst>
              <a:ext uri="{FF2B5EF4-FFF2-40B4-BE49-F238E27FC236}">
                <a16:creationId xmlns:a16="http://schemas.microsoft.com/office/drawing/2014/main" id="{11012D96-2009-4A54-BAE0-D8733B6D7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1" y="2094908"/>
            <a:ext cx="6381750" cy="3209925"/>
          </a:xfrm>
          <a:prstGeom prst="rect">
            <a:avLst/>
          </a:prstGeom>
        </p:spPr>
      </p:pic>
      <p:sp>
        <p:nvSpPr>
          <p:cNvPr id="21" name="文本框 20">
            <a:extLst>
              <a:ext uri="{FF2B5EF4-FFF2-40B4-BE49-F238E27FC236}">
                <a16:creationId xmlns:a16="http://schemas.microsoft.com/office/drawing/2014/main" id="{8AED3CC1-8767-47E9-B8B9-6D89444BFA7C}"/>
              </a:ext>
            </a:extLst>
          </p:cNvPr>
          <p:cNvSpPr txBox="1"/>
          <p:nvPr/>
        </p:nvSpPr>
        <p:spPr>
          <a:xfrm>
            <a:off x="609981" y="1540259"/>
            <a:ext cx="4003829"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狗狗训练中的强化学习</a:t>
            </a:r>
          </a:p>
        </p:txBody>
      </p:sp>
      <p:sp>
        <p:nvSpPr>
          <p:cNvPr id="25" name="文本框 24">
            <a:extLst>
              <a:ext uri="{FF2B5EF4-FFF2-40B4-BE49-F238E27FC236}">
                <a16:creationId xmlns:a16="http://schemas.microsoft.com/office/drawing/2014/main" id="{FC9F8060-0D0D-44C0-8076-AF354A8CE5B6}"/>
              </a:ext>
            </a:extLst>
          </p:cNvPr>
          <p:cNvSpPr txBox="1"/>
          <p:nvPr/>
        </p:nvSpPr>
        <p:spPr>
          <a:xfrm>
            <a:off x="6630521" y="1540259"/>
            <a:ext cx="4003829"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机器人行走中的强化学习</a:t>
            </a:r>
          </a:p>
        </p:txBody>
      </p:sp>
      <p:sp>
        <p:nvSpPr>
          <p:cNvPr id="2" name="灯片编号占位符 1">
            <a:extLst>
              <a:ext uri="{FF2B5EF4-FFF2-40B4-BE49-F238E27FC236}">
                <a16:creationId xmlns:a16="http://schemas.microsoft.com/office/drawing/2014/main" id="{D66CCB6C-1495-48C4-9264-CD0C1B342A6C}"/>
              </a:ext>
            </a:extLst>
          </p:cNvPr>
          <p:cNvSpPr>
            <a:spLocks noGrp="1"/>
          </p:cNvSpPr>
          <p:nvPr>
            <p:ph type="sldNum" sz="quarter" idx="12"/>
          </p:nvPr>
        </p:nvSpPr>
        <p:spPr/>
        <p:txBody>
          <a:bodyPr/>
          <a:lstStyle/>
          <a:p>
            <a:fld id="{2F70002B-DB28-4520-A569-03C3D79DDAFE}" type="slidenum">
              <a:rPr lang="zh-CN" altLang="en-US" smtClean="0"/>
              <a:t>6</a:t>
            </a:fld>
            <a:endParaRPr lang="zh-CN" altLang="en-US"/>
          </a:p>
        </p:txBody>
      </p:sp>
    </p:spTree>
    <p:extLst>
      <p:ext uri="{BB962C8B-B14F-4D97-AF65-F5344CB8AC3E}">
        <p14:creationId xmlns:p14="http://schemas.microsoft.com/office/powerpoint/2010/main" val="2985406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圆角 42">
            <a:extLst>
              <a:ext uri="{FF2B5EF4-FFF2-40B4-BE49-F238E27FC236}">
                <a16:creationId xmlns:a16="http://schemas.microsoft.com/office/drawing/2014/main" id="{2BD6A15B-958E-474B-8732-22679C8E6A99}"/>
              </a:ext>
            </a:extLst>
          </p:cNvPr>
          <p:cNvSpPr/>
          <p:nvPr/>
        </p:nvSpPr>
        <p:spPr>
          <a:xfrm rot="2700000" flipH="1">
            <a:off x="-362154" y="502441"/>
            <a:ext cx="724306" cy="7247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45" name="文本框 44">
            <a:extLst>
              <a:ext uri="{FF2B5EF4-FFF2-40B4-BE49-F238E27FC236}">
                <a16:creationId xmlns:a16="http://schemas.microsoft.com/office/drawing/2014/main" id="{0E67EC7F-A1F4-426E-A447-069A8DFC4D31}"/>
              </a:ext>
            </a:extLst>
          </p:cNvPr>
          <p:cNvSpPr txBox="1"/>
          <p:nvPr/>
        </p:nvSpPr>
        <p:spPr>
          <a:xfrm>
            <a:off x="512326" y="497235"/>
            <a:ext cx="3426179" cy="584775"/>
          </a:xfrm>
          <a:prstGeom prst="rect">
            <a:avLst/>
          </a:prstGeom>
          <a:noFill/>
        </p:spPr>
        <p:txBody>
          <a:bodyPr wrap="square" rtlCol="0">
            <a:spAutoFit/>
          </a:bodyPr>
          <a:lstStyle/>
          <a:p>
            <a:pPr lvl="0">
              <a:defRPr/>
            </a:pPr>
            <a:r>
              <a:rPr lang="en-US" altLang="zh-CN" sz="3200" dirty="0">
                <a:solidFill>
                  <a:schemeClr val="accent1"/>
                </a:solidFill>
                <a:latin typeface="幼圆" panose="02010509060101010101" pitchFamily="49" charset="-122"/>
                <a:ea typeface="幼圆" panose="02010509060101010101" pitchFamily="49" charset="-122"/>
              </a:rPr>
              <a:t>02 </a:t>
            </a:r>
            <a:r>
              <a:rPr lang="zh-CN" altLang="en-US" sz="3200" dirty="0">
                <a:solidFill>
                  <a:schemeClr val="accent1"/>
                </a:solidFill>
                <a:latin typeface="幼圆" panose="02010509060101010101" pitchFamily="49" charset="-122"/>
                <a:ea typeface="幼圆" panose="02010509060101010101" pitchFamily="49" charset="-122"/>
              </a:rPr>
              <a:t>强化学习简介</a:t>
            </a:r>
          </a:p>
        </p:txBody>
      </p:sp>
      <p:pic>
        <p:nvPicPr>
          <p:cNvPr id="3" name="图片 2" descr="图示&#10;&#10;描述已自动生成">
            <a:extLst>
              <a:ext uri="{FF2B5EF4-FFF2-40B4-BE49-F238E27FC236}">
                <a16:creationId xmlns:a16="http://schemas.microsoft.com/office/drawing/2014/main" id="{28DCDE76-6378-4001-B4DF-686BBDF39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607" y="2191168"/>
            <a:ext cx="6474101" cy="3570654"/>
          </a:xfrm>
          <a:prstGeom prst="rect">
            <a:avLst/>
          </a:prstGeom>
        </p:spPr>
      </p:pic>
      <p:sp>
        <p:nvSpPr>
          <p:cNvPr id="4" name="文本框 3">
            <a:extLst>
              <a:ext uri="{FF2B5EF4-FFF2-40B4-BE49-F238E27FC236}">
                <a16:creationId xmlns:a16="http://schemas.microsoft.com/office/drawing/2014/main" id="{6AF49301-39B1-42C1-8E91-C5B741AFAF21}"/>
              </a:ext>
            </a:extLst>
          </p:cNvPr>
          <p:cNvSpPr txBox="1"/>
          <p:nvPr/>
        </p:nvSpPr>
        <p:spPr>
          <a:xfrm>
            <a:off x="512326" y="1266940"/>
            <a:ext cx="6307115"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2.1 </a:t>
            </a:r>
            <a:r>
              <a:rPr lang="zh-CN" altLang="en-US" sz="2000" dirty="0">
                <a:latin typeface="微软雅黑" panose="020B0503020204020204" pitchFamily="34" charset="-122"/>
                <a:ea typeface="微软雅黑" panose="020B0503020204020204" pitchFamily="34" charset="-122"/>
              </a:rPr>
              <a:t>强化学习基本框架</a:t>
            </a:r>
          </a:p>
        </p:txBody>
      </p:sp>
      <p:sp>
        <p:nvSpPr>
          <p:cNvPr id="6" name="文本框 5">
            <a:extLst>
              <a:ext uri="{FF2B5EF4-FFF2-40B4-BE49-F238E27FC236}">
                <a16:creationId xmlns:a16="http://schemas.microsoft.com/office/drawing/2014/main" id="{BDCA9B07-FE82-480D-B9D4-8BE3A77CE3C5}"/>
              </a:ext>
            </a:extLst>
          </p:cNvPr>
          <p:cNvSpPr txBox="1"/>
          <p:nvPr/>
        </p:nvSpPr>
        <p:spPr>
          <a:xfrm>
            <a:off x="6564119" y="2194671"/>
            <a:ext cx="5727032" cy="3139321"/>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Agent</a:t>
            </a:r>
            <a:r>
              <a:rPr lang="zh-CN" altLang="en-US" dirty="0">
                <a:latin typeface="微软雅黑" panose="020B0503020204020204" pitchFamily="34" charset="-122"/>
                <a:ea typeface="微软雅黑" panose="020B0503020204020204" pitchFamily="34" charset="-122"/>
              </a:rPr>
              <a:t>：</a:t>
            </a:r>
            <a:r>
              <a:rPr lang="en-US" altLang="zh-CN" b="0" i="0" dirty="0">
                <a:solidFill>
                  <a:srgbClr val="4D4D4D"/>
                </a:solidFill>
                <a:effectLst/>
                <a:latin typeface="微软雅黑" panose="020B0503020204020204" pitchFamily="34" charset="-122"/>
                <a:ea typeface="微软雅黑" panose="020B0503020204020204" pitchFamily="34" charset="-122"/>
              </a:rPr>
              <a:t>Agent</a:t>
            </a:r>
            <a:r>
              <a:rPr lang="zh-CN" altLang="en-US" b="0" i="0" dirty="0">
                <a:solidFill>
                  <a:srgbClr val="4D4D4D"/>
                </a:solidFill>
                <a:effectLst/>
                <a:latin typeface="微软雅黑" panose="020B0503020204020204" pitchFamily="34" charset="-122"/>
                <a:ea typeface="微软雅黑" panose="020B0503020204020204" pitchFamily="34" charset="-122"/>
              </a:rPr>
              <a:t>就是通过</a:t>
            </a:r>
            <a:r>
              <a:rPr lang="zh-CN" altLang="en-US" i="0" dirty="0">
                <a:solidFill>
                  <a:srgbClr val="FF0000"/>
                </a:solidFill>
                <a:effectLst/>
                <a:latin typeface="微软雅黑" panose="020B0503020204020204" pitchFamily="34" charset="-122"/>
                <a:ea typeface="微软雅黑" panose="020B0503020204020204" pitchFamily="34" charset="-122"/>
              </a:rPr>
              <a:t>执行动作， 获取观   </a:t>
            </a:r>
            <a:r>
              <a:rPr lang="en-US" altLang="zh-CN" dirty="0">
                <a:solidFill>
                  <a:srgbClr val="FF0000"/>
                </a:solidFill>
                <a:latin typeface="微软雅黑" panose="020B0503020204020204" pitchFamily="34" charset="-122"/>
                <a:ea typeface="微软雅黑" panose="020B0503020204020204" pitchFamily="34" charset="-122"/>
              </a:rPr>
              <a:t>    </a:t>
            </a:r>
            <a:r>
              <a:rPr lang="zh-CN" altLang="en-US" i="0" dirty="0">
                <a:solidFill>
                  <a:srgbClr val="FF0000"/>
                </a:solidFill>
                <a:effectLst/>
                <a:latin typeface="微软雅黑" panose="020B0503020204020204" pitchFamily="34" charset="-122"/>
                <a:ea typeface="微软雅黑" panose="020B0503020204020204" pitchFamily="34" charset="-122"/>
              </a:rPr>
              <a:t>测， 得到奖励 </a:t>
            </a:r>
            <a:r>
              <a:rPr lang="zh-CN" altLang="en-US" b="0" i="0" dirty="0">
                <a:solidFill>
                  <a:srgbClr val="4D4D4D"/>
                </a:solidFill>
                <a:effectLst/>
                <a:latin typeface="微软雅黑" panose="020B0503020204020204" pitchFamily="34" charset="-122"/>
                <a:ea typeface="微软雅黑" panose="020B0503020204020204" pitchFamily="34" charset="-122"/>
              </a:rPr>
              <a:t>来与环境进行交互的决策者。</a:t>
            </a:r>
            <a:endParaRPr lang="en-US" altLang="zh-CN" b="0" i="0" dirty="0">
              <a:solidFill>
                <a:srgbClr val="4D4D4D"/>
              </a:solidFill>
              <a:effectLst/>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b="0" i="0" dirty="0">
              <a:solidFill>
                <a:srgbClr val="4D4D4D"/>
              </a:solidFill>
              <a:effectLst/>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Environment</a:t>
            </a:r>
            <a:r>
              <a:rPr lang="zh-CN" altLang="en-US" b="1" i="0" dirty="0">
                <a:solidFill>
                  <a:srgbClr val="4F4F4F"/>
                </a:solidFill>
                <a:effectLst/>
                <a:latin typeface="微软雅黑" panose="020B0503020204020204" pitchFamily="34" charset="-122"/>
                <a:ea typeface="微软雅黑" panose="020B0503020204020204" pitchFamily="34" charset="-122"/>
              </a:rPr>
              <a:t>：</a:t>
            </a:r>
            <a:r>
              <a:rPr lang="zh-CN" altLang="en-US" i="0" dirty="0">
                <a:solidFill>
                  <a:srgbClr val="4F4F4F"/>
                </a:solidFill>
                <a:effectLst/>
                <a:latin typeface="微软雅黑" panose="020B0503020204020204" pitchFamily="34" charset="-122"/>
                <a:ea typeface="微软雅黑" panose="020B0503020204020204" pitchFamily="34" charset="-122"/>
              </a:rPr>
              <a:t>位于</a:t>
            </a:r>
            <a:r>
              <a:rPr lang="en-US" altLang="zh-CN" b="0" i="0" dirty="0">
                <a:solidFill>
                  <a:srgbClr val="4D4D4D"/>
                </a:solidFill>
                <a:effectLst/>
                <a:latin typeface="微软雅黑" panose="020B0503020204020204" pitchFamily="34" charset="-122"/>
                <a:ea typeface="微软雅黑" panose="020B0503020204020204" pitchFamily="34" charset="-122"/>
              </a:rPr>
              <a:t>Agent</a:t>
            </a:r>
            <a:r>
              <a:rPr lang="zh-CN" altLang="en-US" b="0" i="0" dirty="0">
                <a:solidFill>
                  <a:srgbClr val="4D4D4D"/>
                </a:solidFill>
                <a:effectLst/>
                <a:latin typeface="微软雅黑" panose="020B0503020204020204" pitchFamily="34" charset="-122"/>
                <a:ea typeface="微软雅黑" panose="020B0503020204020204" pitchFamily="34" charset="-122"/>
              </a:rPr>
              <a:t>外部， </a:t>
            </a:r>
            <a:r>
              <a:rPr lang="zh-CN" altLang="en-US" b="0" i="0" dirty="0">
                <a:solidFill>
                  <a:srgbClr val="FF0000"/>
                </a:solidFill>
                <a:effectLst/>
                <a:latin typeface="微软雅黑" panose="020B0503020204020204" pitchFamily="34" charset="-122"/>
                <a:ea typeface="微软雅黑" panose="020B0503020204020204" pitchFamily="34" charset="-122"/>
              </a:rPr>
              <a:t>与</a:t>
            </a:r>
            <a:r>
              <a:rPr lang="en-US" altLang="zh-CN" b="0" i="0" dirty="0">
                <a:solidFill>
                  <a:srgbClr val="FF0000"/>
                </a:solidFill>
                <a:effectLst/>
                <a:latin typeface="微软雅黑" panose="020B0503020204020204" pitchFamily="34" charset="-122"/>
                <a:ea typeface="微软雅黑" panose="020B0503020204020204" pitchFamily="34" charset="-122"/>
              </a:rPr>
              <a:t>Agent </a:t>
            </a:r>
            <a:r>
              <a:rPr lang="zh-CN" altLang="en-US" b="0" i="0" dirty="0">
                <a:solidFill>
                  <a:srgbClr val="FF0000"/>
                </a:solidFill>
                <a:effectLst/>
                <a:latin typeface="微软雅黑" panose="020B0503020204020204" pitchFamily="34" charset="-122"/>
                <a:ea typeface="微软雅黑" panose="020B0503020204020204" pitchFamily="34" charset="-122"/>
              </a:rPr>
              <a:t>进行交互</a:t>
            </a:r>
            <a:r>
              <a:rPr lang="zh-CN" altLang="en-US" b="0" i="0" dirty="0">
                <a:solidFill>
                  <a:srgbClr val="4D4D4D"/>
                </a:solidFill>
                <a:effectLst/>
                <a:latin typeface="微软雅黑" panose="020B0503020204020204" pitchFamily="34" charset="-122"/>
                <a:ea typeface="微软雅黑" panose="020B0503020204020204" pitchFamily="34" charset="-122"/>
              </a:rPr>
              <a:t>， 为</a:t>
            </a:r>
            <a:r>
              <a:rPr lang="en-US" altLang="zh-CN" b="0" i="0" dirty="0">
                <a:solidFill>
                  <a:srgbClr val="4D4D4D"/>
                </a:solidFill>
                <a:effectLst/>
                <a:latin typeface="微软雅黑" panose="020B0503020204020204" pitchFamily="34" charset="-122"/>
                <a:ea typeface="微软雅黑" panose="020B0503020204020204" pitchFamily="34" charset="-122"/>
              </a:rPr>
              <a:t>Agent </a:t>
            </a:r>
            <a:r>
              <a:rPr lang="zh-CN" altLang="en-US" b="0" i="0" dirty="0">
                <a:solidFill>
                  <a:srgbClr val="FF0000"/>
                </a:solidFill>
                <a:effectLst/>
                <a:latin typeface="微软雅黑" panose="020B0503020204020204" pitchFamily="34" charset="-122"/>
                <a:ea typeface="微软雅黑" panose="020B0503020204020204" pitchFamily="34" charset="-122"/>
              </a:rPr>
              <a:t>提供 </a:t>
            </a:r>
            <a:r>
              <a:rPr lang="en-US" altLang="zh-CN" b="0" i="0" dirty="0">
                <a:solidFill>
                  <a:srgbClr val="FF0000"/>
                </a:solidFill>
                <a:effectLst/>
                <a:latin typeface="微软雅黑" panose="020B0503020204020204" pitchFamily="34" charset="-122"/>
                <a:ea typeface="微软雅黑" panose="020B0503020204020204" pitchFamily="34" charset="-122"/>
              </a:rPr>
              <a:t>Reward</a:t>
            </a:r>
            <a:r>
              <a:rPr lang="zh-CN" altLang="en-US" b="0" i="0" dirty="0">
                <a:solidFill>
                  <a:srgbClr val="4D4D4D"/>
                </a:solidFill>
                <a:effectLst/>
                <a:latin typeface="微软雅黑" panose="020B0503020204020204" pitchFamily="34" charset="-122"/>
                <a:ea typeface="微软雅黑" panose="020B0503020204020204" pitchFamily="34" charset="-122"/>
              </a:rPr>
              <a:t>， 接受</a:t>
            </a:r>
            <a:r>
              <a:rPr lang="en-US" altLang="zh-CN" b="0" i="0" dirty="0">
                <a:solidFill>
                  <a:srgbClr val="4D4D4D"/>
                </a:solidFill>
                <a:effectLst/>
                <a:latin typeface="微软雅黑" panose="020B0503020204020204" pitchFamily="34" charset="-122"/>
                <a:ea typeface="微软雅黑" panose="020B0503020204020204" pitchFamily="34" charset="-122"/>
              </a:rPr>
              <a:t>Agent</a:t>
            </a:r>
            <a:r>
              <a:rPr lang="zh-CN" altLang="en-US" b="0" i="0" dirty="0">
                <a:solidFill>
                  <a:srgbClr val="4D4D4D"/>
                </a:solidFill>
                <a:effectLst/>
                <a:latin typeface="微软雅黑" panose="020B0503020204020204" pitchFamily="34" charset="-122"/>
                <a:ea typeface="微软雅黑" panose="020B0503020204020204" pitchFamily="34" charset="-122"/>
              </a:rPr>
              <a:t>的</a:t>
            </a:r>
            <a:r>
              <a:rPr lang="en-US" altLang="zh-CN" b="0" i="0" dirty="0">
                <a:solidFill>
                  <a:srgbClr val="4D4D4D"/>
                </a:solidFill>
                <a:effectLst/>
                <a:latin typeface="微软雅黑" panose="020B0503020204020204" pitchFamily="34" charset="-122"/>
                <a:ea typeface="微软雅黑" panose="020B0503020204020204" pitchFamily="34" charset="-122"/>
              </a:rPr>
              <a:t>Action</a:t>
            </a:r>
            <a:r>
              <a:rPr lang="zh-CN" altLang="en-US" b="0" i="0" dirty="0">
                <a:solidFill>
                  <a:srgbClr val="4D4D4D"/>
                </a:solidFill>
                <a:effectLst/>
                <a:latin typeface="微软雅黑" panose="020B0503020204020204" pitchFamily="34" charset="-122"/>
                <a:ea typeface="微软雅黑" panose="020B0503020204020204" pitchFamily="34" charset="-122"/>
              </a:rPr>
              <a:t>并发生改变， 返还包括</a:t>
            </a:r>
            <a:r>
              <a:rPr lang="en-US" altLang="zh-CN" b="0" i="0" dirty="0">
                <a:solidFill>
                  <a:srgbClr val="4D4D4D"/>
                </a:solidFill>
                <a:effectLst/>
                <a:latin typeface="微软雅黑" panose="020B0503020204020204" pitchFamily="34" charset="-122"/>
                <a:ea typeface="微软雅黑" panose="020B0503020204020204" pitchFamily="34" charset="-122"/>
              </a:rPr>
              <a:t>Reward </a:t>
            </a:r>
            <a:r>
              <a:rPr lang="zh-CN" altLang="en-US" b="0" i="0" dirty="0">
                <a:solidFill>
                  <a:srgbClr val="4D4D4D"/>
                </a:solidFill>
                <a:effectLst/>
                <a:latin typeface="微软雅黑" panose="020B0503020204020204" pitchFamily="34" charset="-122"/>
                <a:ea typeface="微软雅黑" panose="020B0503020204020204" pitchFamily="34" charset="-122"/>
              </a:rPr>
              <a:t>在内的 </a:t>
            </a:r>
            <a:r>
              <a:rPr lang="en-US" altLang="zh-CN" b="0" i="0" dirty="0">
                <a:solidFill>
                  <a:srgbClr val="4D4D4D"/>
                </a:solidFill>
                <a:effectLst/>
                <a:latin typeface="微软雅黑" panose="020B0503020204020204" pitchFamily="34" charset="-122"/>
                <a:ea typeface="微软雅黑" panose="020B0503020204020204" pitchFamily="34" charset="-122"/>
              </a:rPr>
              <a:t>Observation </a:t>
            </a:r>
            <a:r>
              <a:rPr lang="zh-CN" altLang="en-US" b="0" i="0" dirty="0">
                <a:solidFill>
                  <a:srgbClr val="4D4D4D"/>
                </a:solidFill>
                <a:effectLst/>
                <a:latin typeface="微软雅黑" panose="020B0503020204020204" pitchFamily="34" charset="-122"/>
                <a:ea typeface="微软雅黑" panose="020B0503020204020204" pitchFamily="34" charset="-122"/>
              </a:rPr>
              <a:t>信息。</a:t>
            </a:r>
            <a:endParaRPr lang="en-US" altLang="zh-CN" b="0" i="0" dirty="0">
              <a:solidFill>
                <a:srgbClr val="4D4D4D"/>
              </a:solidFill>
              <a:effectLst/>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b="0" i="0" dirty="0">
              <a:solidFill>
                <a:srgbClr val="4D4D4D"/>
              </a:solidFill>
              <a:effectLst/>
              <a:latin typeface="微软雅黑" panose="020B0503020204020204" pitchFamily="34" charset="-122"/>
              <a:ea typeface="微软雅黑" panose="020B0503020204020204" pitchFamily="34" charset="-122"/>
            </a:endParaRPr>
          </a:p>
          <a:p>
            <a:pPr marL="285750" indent="-285750" algn="l">
              <a:buFont typeface="Wingdings" panose="05000000000000000000" pitchFamily="2" charset="2"/>
              <a:buChar char="Ø"/>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Actions</a:t>
            </a:r>
            <a:r>
              <a:rPr lang="zh-CN" altLang="en-US" b="1" i="0" dirty="0">
                <a:solidFill>
                  <a:srgbClr val="4F4F4F"/>
                </a:solidFill>
                <a:effectLst/>
                <a:latin typeface="微软雅黑" panose="020B0503020204020204" pitchFamily="34" charset="-122"/>
                <a:ea typeface="微软雅黑" panose="020B0503020204020204" pitchFamily="34" charset="-122"/>
              </a:rPr>
              <a:t>：</a:t>
            </a:r>
            <a:r>
              <a:rPr lang="zh-CN" altLang="en-US" b="0" i="0" dirty="0">
                <a:solidFill>
                  <a:srgbClr val="4D4D4D"/>
                </a:solidFill>
                <a:effectLst/>
                <a:latin typeface="微软雅黑" panose="020B0503020204020204" pitchFamily="34" charset="-122"/>
                <a:ea typeface="微软雅黑" panose="020B0503020204020204" pitchFamily="34" charset="-122"/>
              </a:rPr>
              <a:t> 是 </a:t>
            </a:r>
            <a:r>
              <a:rPr lang="en-US" altLang="zh-CN" b="0" i="0" dirty="0">
                <a:solidFill>
                  <a:srgbClr val="4D4D4D"/>
                </a:solidFill>
                <a:effectLst/>
                <a:latin typeface="微软雅黑" panose="020B0503020204020204" pitchFamily="34" charset="-122"/>
                <a:ea typeface="微软雅黑" panose="020B0503020204020204" pitchFamily="34" charset="-122"/>
              </a:rPr>
              <a:t>Agent </a:t>
            </a:r>
            <a:r>
              <a:rPr lang="zh-CN" altLang="en-US" b="0" i="0" dirty="0">
                <a:solidFill>
                  <a:srgbClr val="4D4D4D"/>
                </a:solidFill>
                <a:effectLst/>
                <a:latin typeface="微软雅黑" panose="020B0503020204020204" pitchFamily="34" charset="-122"/>
                <a:ea typeface="微软雅黑" panose="020B0503020204020204" pitchFamily="34" charset="-122"/>
              </a:rPr>
              <a:t>可以在环境中执行的</a:t>
            </a:r>
            <a:r>
              <a:rPr lang="zh-CN" altLang="en-US" b="0" i="0" dirty="0">
                <a:solidFill>
                  <a:srgbClr val="FF0000"/>
                </a:solidFill>
                <a:effectLst/>
                <a:latin typeface="微软雅黑" panose="020B0503020204020204" pitchFamily="34" charset="-122"/>
                <a:ea typeface="微软雅黑" panose="020B0503020204020204" pitchFamily="34" charset="-122"/>
              </a:rPr>
              <a:t>动作</a:t>
            </a:r>
            <a:r>
              <a:rPr lang="zh-CN" altLang="en-US" dirty="0">
                <a:solidFill>
                  <a:srgbClr val="4D4D4D"/>
                </a:solidFill>
                <a:latin typeface="微软雅黑" panose="020B0503020204020204" pitchFamily="34" charset="-122"/>
                <a:ea typeface="微软雅黑" panose="020B0503020204020204" pitchFamily="34" charset="-122"/>
              </a:rPr>
              <a:t>。</a:t>
            </a:r>
            <a:endParaRPr lang="en-US" altLang="zh-CN" dirty="0">
              <a:solidFill>
                <a:srgbClr val="4D4D4D"/>
              </a:solidFill>
              <a:latin typeface="微软雅黑" panose="020B0503020204020204" pitchFamily="34" charset="-122"/>
              <a:ea typeface="微软雅黑" panose="020B0503020204020204" pitchFamily="34" charset="-122"/>
            </a:endParaRPr>
          </a:p>
          <a:p>
            <a:pPr marL="285750" indent="-285750" algn="l">
              <a:buFont typeface="Wingdings" panose="05000000000000000000" pitchFamily="2" charset="2"/>
              <a:buChar char="Ø"/>
            </a:pPr>
            <a:endParaRPr lang="en-US" altLang="zh-CN" b="1" i="0" dirty="0">
              <a:solidFill>
                <a:srgbClr val="4F4F4F"/>
              </a:solidFill>
              <a:effectLst/>
              <a:latin typeface="微软雅黑" panose="020B0503020204020204" pitchFamily="34" charset="-122"/>
              <a:ea typeface="微软雅黑" panose="020B0503020204020204" pitchFamily="34" charset="-122"/>
            </a:endParaRPr>
          </a:p>
          <a:p>
            <a:pPr marL="285750" indent="-285750" algn="l">
              <a:buFont typeface="Wingdings" panose="05000000000000000000" pitchFamily="2" charset="2"/>
              <a:buChar char="Ø"/>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Reward</a:t>
            </a:r>
            <a:r>
              <a:rPr lang="zh-CN" altLang="en-US" b="1" i="0" dirty="0">
                <a:solidFill>
                  <a:srgbClr val="4F4F4F"/>
                </a:solidFill>
                <a:effectLst/>
                <a:latin typeface="微软雅黑" panose="020B0503020204020204" pitchFamily="34" charset="-122"/>
                <a:ea typeface="微软雅黑" panose="020B0503020204020204" pitchFamily="34" charset="-122"/>
              </a:rPr>
              <a:t>：</a:t>
            </a:r>
            <a:r>
              <a:rPr lang="zh-CN" altLang="en-US" i="0" dirty="0">
                <a:solidFill>
                  <a:srgbClr val="4F4F4F"/>
                </a:solidFill>
                <a:effectLst/>
                <a:latin typeface="微软雅黑" panose="020B0503020204020204" pitchFamily="34" charset="-122"/>
                <a:ea typeface="微软雅黑" panose="020B0503020204020204" pitchFamily="34" charset="-122"/>
              </a:rPr>
              <a:t>用来</a:t>
            </a:r>
            <a:r>
              <a:rPr lang="zh-CN" altLang="en-US" i="0" dirty="0">
                <a:solidFill>
                  <a:srgbClr val="FF0000"/>
                </a:solidFill>
                <a:effectLst/>
                <a:latin typeface="微软雅黑" panose="020B0503020204020204" pitchFamily="34" charset="-122"/>
                <a:ea typeface="微软雅黑" panose="020B0503020204020204" pitchFamily="34" charset="-122"/>
              </a:rPr>
              <a:t>评价</a:t>
            </a:r>
            <a:r>
              <a:rPr lang="zh-CN" altLang="en-US" i="0" dirty="0">
                <a:solidFill>
                  <a:srgbClr val="4F4F4F"/>
                </a:solidFill>
                <a:effectLst/>
                <a:latin typeface="微软雅黑" panose="020B0503020204020204" pitchFamily="34" charset="-122"/>
                <a:ea typeface="微软雅黑" panose="020B0503020204020204" pitchFamily="34" charset="-122"/>
              </a:rPr>
              <a:t>动作的好坏。</a:t>
            </a:r>
            <a:endParaRPr lang="en-US" altLang="zh-CN" i="0" dirty="0">
              <a:solidFill>
                <a:srgbClr val="4F4F4F"/>
              </a:solidFill>
              <a:effectLst/>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2A81F30-513E-43AB-BF35-5EB35CBC0084}"/>
              </a:ext>
            </a:extLst>
          </p:cNvPr>
          <p:cNvPicPr>
            <a:picLocks noChangeAspect="1"/>
          </p:cNvPicPr>
          <p:nvPr/>
        </p:nvPicPr>
        <p:blipFill>
          <a:blip r:embed="rId4"/>
          <a:stretch>
            <a:fillRect/>
          </a:stretch>
        </p:blipFill>
        <p:spPr>
          <a:xfrm>
            <a:off x="-1" y="3006249"/>
            <a:ext cx="1848504" cy="1940491"/>
          </a:xfrm>
          <a:prstGeom prst="rect">
            <a:avLst/>
          </a:prstGeom>
        </p:spPr>
      </p:pic>
      <p:pic>
        <p:nvPicPr>
          <p:cNvPr id="8" name="图片 7">
            <a:extLst>
              <a:ext uri="{FF2B5EF4-FFF2-40B4-BE49-F238E27FC236}">
                <a16:creationId xmlns:a16="http://schemas.microsoft.com/office/drawing/2014/main" id="{F23D2F05-2889-449F-82FF-78A6E5CB9629}"/>
              </a:ext>
            </a:extLst>
          </p:cNvPr>
          <p:cNvPicPr>
            <a:picLocks noChangeAspect="1"/>
          </p:cNvPicPr>
          <p:nvPr/>
        </p:nvPicPr>
        <p:blipFill>
          <a:blip r:embed="rId5"/>
          <a:stretch>
            <a:fillRect/>
          </a:stretch>
        </p:blipFill>
        <p:spPr>
          <a:xfrm>
            <a:off x="4814622" y="2841240"/>
            <a:ext cx="1848504" cy="1936528"/>
          </a:xfrm>
          <a:prstGeom prst="rect">
            <a:avLst/>
          </a:prstGeom>
        </p:spPr>
      </p:pic>
      <p:pic>
        <p:nvPicPr>
          <p:cNvPr id="9" name="图片 8">
            <a:extLst>
              <a:ext uri="{FF2B5EF4-FFF2-40B4-BE49-F238E27FC236}">
                <a16:creationId xmlns:a16="http://schemas.microsoft.com/office/drawing/2014/main" id="{EDBA7602-A832-4DE8-A6A0-D128155473D9}"/>
              </a:ext>
            </a:extLst>
          </p:cNvPr>
          <p:cNvPicPr>
            <a:picLocks noChangeAspect="1"/>
          </p:cNvPicPr>
          <p:nvPr/>
        </p:nvPicPr>
        <p:blipFill>
          <a:blip r:embed="rId6"/>
          <a:stretch>
            <a:fillRect/>
          </a:stretch>
        </p:blipFill>
        <p:spPr>
          <a:xfrm>
            <a:off x="2550219" y="2062331"/>
            <a:ext cx="1668956" cy="943918"/>
          </a:xfrm>
          <a:prstGeom prst="rect">
            <a:avLst/>
          </a:prstGeom>
        </p:spPr>
      </p:pic>
      <p:pic>
        <p:nvPicPr>
          <p:cNvPr id="10" name="图片 9">
            <a:extLst>
              <a:ext uri="{FF2B5EF4-FFF2-40B4-BE49-F238E27FC236}">
                <a16:creationId xmlns:a16="http://schemas.microsoft.com/office/drawing/2014/main" id="{BCC98402-E742-4CA1-B619-08FF67A96FD3}"/>
              </a:ext>
            </a:extLst>
          </p:cNvPr>
          <p:cNvPicPr>
            <a:picLocks noChangeAspect="1"/>
          </p:cNvPicPr>
          <p:nvPr/>
        </p:nvPicPr>
        <p:blipFill>
          <a:blip r:embed="rId7"/>
          <a:stretch>
            <a:fillRect/>
          </a:stretch>
        </p:blipFill>
        <p:spPr>
          <a:xfrm>
            <a:off x="2479753" y="4565725"/>
            <a:ext cx="1938011" cy="1297314"/>
          </a:xfrm>
          <a:prstGeom prst="rect">
            <a:avLst/>
          </a:prstGeom>
        </p:spPr>
      </p:pic>
      <p:sp>
        <p:nvSpPr>
          <p:cNvPr id="2" name="灯片编号占位符 1">
            <a:extLst>
              <a:ext uri="{FF2B5EF4-FFF2-40B4-BE49-F238E27FC236}">
                <a16:creationId xmlns:a16="http://schemas.microsoft.com/office/drawing/2014/main" id="{F5E28589-5061-4518-8690-F3428B0F7D83}"/>
              </a:ext>
            </a:extLst>
          </p:cNvPr>
          <p:cNvSpPr>
            <a:spLocks noGrp="1"/>
          </p:cNvSpPr>
          <p:nvPr>
            <p:ph type="sldNum" sz="quarter" idx="12"/>
          </p:nvPr>
        </p:nvSpPr>
        <p:spPr/>
        <p:txBody>
          <a:bodyPr/>
          <a:lstStyle/>
          <a:p>
            <a:fld id="{2F70002B-DB28-4520-A569-03C3D79DDAFE}" type="slidenum">
              <a:rPr lang="zh-CN" altLang="en-US" smtClean="0"/>
              <a:t>7</a:t>
            </a:fld>
            <a:endParaRPr lang="zh-CN" altLang="en-US"/>
          </a:p>
        </p:txBody>
      </p:sp>
    </p:spTree>
    <p:extLst>
      <p:ext uri="{BB962C8B-B14F-4D97-AF65-F5344CB8AC3E}">
        <p14:creationId xmlns:p14="http://schemas.microsoft.com/office/powerpoint/2010/main" val="323576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圆角 42">
            <a:extLst>
              <a:ext uri="{FF2B5EF4-FFF2-40B4-BE49-F238E27FC236}">
                <a16:creationId xmlns:a16="http://schemas.microsoft.com/office/drawing/2014/main" id="{2BD6A15B-958E-474B-8732-22679C8E6A99}"/>
              </a:ext>
            </a:extLst>
          </p:cNvPr>
          <p:cNvSpPr/>
          <p:nvPr/>
        </p:nvSpPr>
        <p:spPr>
          <a:xfrm rot="2700000" flipH="1">
            <a:off x="-362154" y="502441"/>
            <a:ext cx="724306" cy="7247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45" name="文本框 44">
            <a:extLst>
              <a:ext uri="{FF2B5EF4-FFF2-40B4-BE49-F238E27FC236}">
                <a16:creationId xmlns:a16="http://schemas.microsoft.com/office/drawing/2014/main" id="{0E67EC7F-A1F4-426E-A447-069A8DFC4D31}"/>
              </a:ext>
            </a:extLst>
          </p:cNvPr>
          <p:cNvSpPr txBox="1"/>
          <p:nvPr/>
        </p:nvSpPr>
        <p:spPr>
          <a:xfrm>
            <a:off x="512326" y="497235"/>
            <a:ext cx="3426179" cy="584775"/>
          </a:xfrm>
          <a:prstGeom prst="rect">
            <a:avLst/>
          </a:prstGeom>
          <a:noFill/>
        </p:spPr>
        <p:txBody>
          <a:bodyPr wrap="square" rtlCol="0">
            <a:spAutoFit/>
          </a:bodyPr>
          <a:lstStyle/>
          <a:p>
            <a:pPr lvl="0">
              <a:defRPr/>
            </a:pPr>
            <a:r>
              <a:rPr lang="en-US" altLang="zh-CN" sz="3200" dirty="0">
                <a:solidFill>
                  <a:schemeClr val="accent1"/>
                </a:solidFill>
                <a:latin typeface="幼圆" panose="02010509060101010101" pitchFamily="49" charset="-122"/>
                <a:ea typeface="幼圆" panose="02010509060101010101" pitchFamily="49" charset="-122"/>
              </a:rPr>
              <a:t>02 </a:t>
            </a:r>
            <a:r>
              <a:rPr lang="zh-CN" altLang="en-US" sz="3200" dirty="0">
                <a:solidFill>
                  <a:schemeClr val="accent1"/>
                </a:solidFill>
                <a:latin typeface="幼圆" panose="02010509060101010101" pitchFamily="49" charset="-122"/>
                <a:ea typeface="幼圆" panose="02010509060101010101" pitchFamily="49" charset="-122"/>
              </a:rPr>
              <a:t>强化学习简介</a:t>
            </a:r>
          </a:p>
        </p:txBody>
      </p:sp>
      <p:sp>
        <p:nvSpPr>
          <p:cNvPr id="4" name="文本框 3">
            <a:extLst>
              <a:ext uri="{FF2B5EF4-FFF2-40B4-BE49-F238E27FC236}">
                <a16:creationId xmlns:a16="http://schemas.microsoft.com/office/drawing/2014/main" id="{6AF49301-39B1-42C1-8E91-C5B741AFAF21}"/>
              </a:ext>
            </a:extLst>
          </p:cNvPr>
          <p:cNvSpPr txBox="1"/>
          <p:nvPr/>
        </p:nvSpPr>
        <p:spPr>
          <a:xfrm>
            <a:off x="512326" y="1266940"/>
            <a:ext cx="6307115"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2.2 </a:t>
            </a:r>
            <a:r>
              <a:rPr lang="zh-CN" altLang="en-US" sz="2000" dirty="0">
                <a:latin typeface="微软雅黑" panose="020B0503020204020204" pitchFamily="34" charset="-122"/>
                <a:ea typeface="微软雅黑" panose="020B0503020204020204" pitchFamily="34" charset="-122"/>
              </a:rPr>
              <a:t>强化学习的特点</a:t>
            </a:r>
          </a:p>
        </p:txBody>
      </p:sp>
      <p:sp>
        <p:nvSpPr>
          <p:cNvPr id="5" name="文本框 4">
            <a:extLst>
              <a:ext uri="{FF2B5EF4-FFF2-40B4-BE49-F238E27FC236}">
                <a16:creationId xmlns:a16="http://schemas.microsoft.com/office/drawing/2014/main" id="{F8433587-DD5A-4E4E-AD42-CD627832FFBC}"/>
              </a:ext>
            </a:extLst>
          </p:cNvPr>
          <p:cNvSpPr txBox="1"/>
          <p:nvPr/>
        </p:nvSpPr>
        <p:spPr>
          <a:xfrm>
            <a:off x="743681" y="2282462"/>
            <a:ext cx="10295221" cy="3308598"/>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900" dirty="0">
                <a:latin typeface="微软雅黑" panose="020B0503020204020204" pitchFamily="34" charset="-122"/>
                <a:ea typeface="微软雅黑" panose="020B0503020204020204" pitchFamily="34" charset="-122"/>
              </a:rPr>
              <a:t>与环境交互：强化学习是一种智能体通过</a:t>
            </a:r>
            <a:r>
              <a:rPr lang="zh-CN" altLang="en-US" sz="1900" dirty="0">
                <a:solidFill>
                  <a:srgbClr val="FF0000"/>
                </a:solidFill>
                <a:latin typeface="微软雅黑" panose="020B0503020204020204" pitchFamily="34" charset="-122"/>
                <a:ea typeface="微软雅黑" panose="020B0503020204020204" pitchFamily="34" charset="-122"/>
              </a:rPr>
              <a:t>与环境交互</a:t>
            </a:r>
            <a:r>
              <a:rPr lang="zh-CN" altLang="en-US" sz="1900" dirty="0">
                <a:latin typeface="微软雅黑" panose="020B0503020204020204" pitchFamily="34" charset="-122"/>
                <a:ea typeface="微软雅黑" panose="020B0503020204020204" pitchFamily="34" charset="-122"/>
              </a:rPr>
              <a:t>进行学习的方法在交互的过程中拿到反馈信号来进行学习的方法。</a:t>
            </a:r>
            <a:endParaRPr lang="en-US" altLang="zh-CN" sz="1900" dirty="0">
              <a:latin typeface="微软雅黑" panose="020B0503020204020204" pitchFamily="34" charset="-122"/>
              <a:ea typeface="微软雅黑" panose="020B0503020204020204" pitchFamily="34" charset="-122"/>
            </a:endParaRPr>
          </a:p>
          <a:p>
            <a:endParaRPr lang="en-US" altLang="zh-CN" sz="19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900" dirty="0">
                <a:latin typeface="微软雅黑" panose="020B0503020204020204" pitchFamily="34" charset="-122"/>
                <a:ea typeface="微软雅黑" panose="020B0503020204020204" pitchFamily="34" charset="-122"/>
              </a:rPr>
              <a:t>试错学习：在最优策略找到之前他在不停的</a:t>
            </a:r>
            <a:r>
              <a:rPr lang="zh-CN" altLang="en-US" sz="1900" dirty="0">
                <a:solidFill>
                  <a:srgbClr val="FF0000"/>
                </a:solidFill>
                <a:latin typeface="微软雅黑" panose="020B0503020204020204" pitchFamily="34" charset="-122"/>
                <a:ea typeface="微软雅黑" panose="020B0503020204020204" pitchFamily="34" charset="-122"/>
              </a:rPr>
              <a:t>试探</a:t>
            </a:r>
            <a:r>
              <a:rPr lang="zh-CN" altLang="en-US" sz="1900" dirty="0">
                <a:latin typeface="微软雅黑" panose="020B0503020204020204" pitchFamily="34" charset="-122"/>
                <a:ea typeface="微软雅黑" panose="020B0503020204020204" pitchFamily="34" charset="-122"/>
              </a:rPr>
              <a:t>，在下棋游戏中，针对目前的目前的情况应该走那一步棋其实智能体是不知道的不像监督学习中有一个明确的结果，只能去通过不断地尝试来总结经验。</a:t>
            </a:r>
            <a:endParaRPr lang="en-US" altLang="zh-CN" sz="1900" dirty="0">
              <a:latin typeface="微软雅黑" panose="020B0503020204020204" pitchFamily="34" charset="-122"/>
              <a:ea typeface="微软雅黑" panose="020B0503020204020204" pitchFamily="34" charset="-122"/>
            </a:endParaRPr>
          </a:p>
          <a:p>
            <a:endParaRPr lang="en-US" altLang="zh-CN" sz="19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900" dirty="0">
                <a:latin typeface="微软雅黑" panose="020B0503020204020204" pitchFamily="34" charset="-122"/>
                <a:ea typeface="微软雅黑" panose="020B0503020204020204" pitchFamily="34" charset="-122"/>
              </a:rPr>
              <a:t>延时回报：回报通常可以是</a:t>
            </a:r>
            <a:r>
              <a:rPr lang="zh-CN" altLang="en-US" sz="1900" dirty="0">
                <a:solidFill>
                  <a:srgbClr val="FF0000"/>
                </a:solidFill>
                <a:latin typeface="微软雅黑" panose="020B0503020204020204" pitchFamily="34" charset="-122"/>
                <a:ea typeface="微软雅黑" panose="020B0503020204020204" pitchFamily="34" charset="-122"/>
              </a:rPr>
              <a:t>延时</a:t>
            </a:r>
            <a:r>
              <a:rPr lang="zh-CN" altLang="en-US" sz="1900" dirty="0">
                <a:latin typeface="微软雅黑" panose="020B0503020204020204" pitchFamily="34" charset="-122"/>
                <a:ea typeface="微软雅黑" panose="020B0503020204020204" pitchFamily="34" charset="-122"/>
              </a:rPr>
              <a:t>的当前走的这一步是好还是坏其实是不知道的，只有到最后知道输还是赢才能知道当时走的那一步怎么样。</a:t>
            </a:r>
            <a:endParaRPr lang="en-US" altLang="zh-CN" sz="1900" dirty="0">
              <a:latin typeface="微软雅黑" panose="020B0503020204020204" pitchFamily="34" charset="-122"/>
              <a:ea typeface="微软雅黑" panose="020B0503020204020204" pitchFamily="34" charset="-122"/>
            </a:endParaRPr>
          </a:p>
          <a:p>
            <a:endParaRPr lang="en-US" altLang="zh-CN" sz="19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900" dirty="0">
                <a:latin typeface="微软雅黑" panose="020B0503020204020204" pitchFamily="34" charset="-122"/>
                <a:ea typeface="微软雅黑" panose="020B0503020204020204" pitchFamily="34" charset="-122"/>
              </a:rPr>
              <a:t>目标：学习一个从</a:t>
            </a:r>
            <a:r>
              <a:rPr lang="en-US" altLang="zh-CN" sz="1900" dirty="0">
                <a:latin typeface="微软雅黑" panose="020B0503020204020204" pitchFamily="34" charset="-122"/>
                <a:ea typeface="微软雅黑" panose="020B0503020204020204" pitchFamily="34" charset="-122"/>
              </a:rPr>
              <a:t>States </a:t>
            </a:r>
            <a:r>
              <a:rPr lang="zh-CN" altLang="en-US" sz="1900" dirty="0">
                <a:latin typeface="微软雅黑" panose="020B0503020204020204" pitchFamily="34" charset="-122"/>
                <a:ea typeface="微软雅黑" panose="020B0503020204020204" pitchFamily="34" charset="-122"/>
              </a:rPr>
              <a:t>到</a:t>
            </a:r>
            <a:r>
              <a:rPr lang="en-US" altLang="zh-CN" sz="1900" dirty="0">
                <a:latin typeface="微软雅黑" panose="020B0503020204020204" pitchFamily="34" charset="-122"/>
                <a:ea typeface="微软雅黑" panose="020B0503020204020204" pitchFamily="34" charset="-122"/>
              </a:rPr>
              <a:t>Action</a:t>
            </a:r>
            <a:r>
              <a:rPr lang="zh-CN" altLang="en-US" sz="1900" dirty="0">
                <a:latin typeface="微软雅黑" panose="020B0503020204020204" pitchFamily="34" charset="-122"/>
                <a:ea typeface="微软雅黑" panose="020B0503020204020204" pitchFamily="34" charset="-122"/>
              </a:rPr>
              <a:t>的映射，来最大化</a:t>
            </a:r>
            <a:r>
              <a:rPr lang="zh-CN" altLang="en-US" sz="1900" dirty="0">
                <a:solidFill>
                  <a:srgbClr val="FF0000"/>
                </a:solidFill>
                <a:latin typeface="微软雅黑" panose="020B0503020204020204" pitchFamily="34" charset="-122"/>
                <a:ea typeface="微软雅黑" panose="020B0503020204020204" pitchFamily="34" charset="-122"/>
              </a:rPr>
              <a:t>累积</a:t>
            </a:r>
            <a:r>
              <a:rPr lang="en-US" altLang="zh-CN" sz="1900" dirty="0">
                <a:latin typeface="微软雅黑" panose="020B0503020204020204" pitchFamily="34" charset="-122"/>
                <a:ea typeface="微软雅黑" panose="020B0503020204020204" pitchFamily="34" charset="-122"/>
              </a:rPr>
              <a:t>Reward</a:t>
            </a:r>
            <a:r>
              <a:rPr lang="zh-CN" altLang="en-US" sz="1900" dirty="0">
                <a:latin typeface="微软雅黑" panose="020B0503020204020204" pitchFamily="34" charset="-122"/>
                <a:ea typeface="微软雅黑" panose="020B0503020204020204" pitchFamily="34" charset="-122"/>
              </a:rPr>
              <a:t>。</a:t>
            </a:r>
            <a:endParaRPr lang="en-US" altLang="zh-CN" sz="1900" dirty="0">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45937EA3-33EE-4692-95C6-B4F142E2254F}"/>
              </a:ext>
            </a:extLst>
          </p:cNvPr>
          <p:cNvSpPr>
            <a:spLocks noGrp="1"/>
          </p:cNvSpPr>
          <p:nvPr>
            <p:ph type="sldNum" sz="quarter" idx="12"/>
          </p:nvPr>
        </p:nvSpPr>
        <p:spPr/>
        <p:txBody>
          <a:bodyPr/>
          <a:lstStyle/>
          <a:p>
            <a:fld id="{2F70002B-DB28-4520-A569-03C3D79DDAFE}" type="slidenum">
              <a:rPr lang="zh-CN" altLang="en-US" smtClean="0"/>
              <a:t>8</a:t>
            </a:fld>
            <a:endParaRPr lang="zh-CN" altLang="en-US"/>
          </a:p>
        </p:txBody>
      </p:sp>
    </p:spTree>
    <p:extLst>
      <p:ext uri="{BB962C8B-B14F-4D97-AF65-F5344CB8AC3E}">
        <p14:creationId xmlns:p14="http://schemas.microsoft.com/office/powerpoint/2010/main" val="2037336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圆角 42">
            <a:extLst>
              <a:ext uri="{FF2B5EF4-FFF2-40B4-BE49-F238E27FC236}">
                <a16:creationId xmlns:a16="http://schemas.microsoft.com/office/drawing/2014/main" id="{2BD6A15B-958E-474B-8732-22679C8E6A99}"/>
              </a:ext>
            </a:extLst>
          </p:cNvPr>
          <p:cNvSpPr/>
          <p:nvPr/>
        </p:nvSpPr>
        <p:spPr>
          <a:xfrm rot="2700000" flipH="1">
            <a:off x="-362154" y="502441"/>
            <a:ext cx="724306" cy="72477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45" name="文本框 44">
            <a:extLst>
              <a:ext uri="{FF2B5EF4-FFF2-40B4-BE49-F238E27FC236}">
                <a16:creationId xmlns:a16="http://schemas.microsoft.com/office/drawing/2014/main" id="{0E67EC7F-A1F4-426E-A447-069A8DFC4D31}"/>
              </a:ext>
            </a:extLst>
          </p:cNvPr>
          <p:cNvSpPr txBox="1"/>
          <p:nvPr/>
        </p:nvSpPr>
        <p:spPr>
          <a:xfrm>
            <a:off x="512326" y="497235"/>
            <a:ext cx="3426179" cy="584775"/>
          </a:xfrm>
          <a:prstGeom prst="rect">
            <a:avLst/>
          </a:prstGeom>
          <a:noFill/>
        </p:spPr>
        <p:txBody>
          <a:bodyPr wrap="square" rtlCol="0">
            <a:spAutoFit/>
          </a:bodyPr>
          <a:lstStyle/>
          <a:p>
            <a:pPr lvl="0">
              <a:defRPr/>
            </a:pPr>
            <a:r>
              <a:rPr lang="en-US" altLang="zh-CN" sz="3200" dirty="0">
                <a:solidFill>
                  <a:schemeClr val="accent1"/>
                </a:solidFill>
                <a:latin typeface="幼圆" panose="02010509060101010101" pitchFamily="49" charset="-122"/>
                <a:ea typeface="幼圆" panose="02010509060101010101" pitchFamily="49" charset="-122"/>
              </a:rPr>
              <a:t>02 </a:t>
            </a:r>
            <a:r>
              <a:rPr lang="zh-CN" altLang="en-US" sz="3200" dirty="0">
                <a:solidFill>
                  <a:schemeClr val="accent1"/>
                </a:solidFill>
                <a:latin typeface="幼圆" panose="02010509060101010101" pitchFamily="49" charset="-122"/>
                <a:ea typeface="幼圆" panose="02010509060101010101" pitchFamily="49" charset="-122"/>
              </a:rPr>
              <a:t>强化学习简介</a:t>
            </a:r>
          </a:p>
        </p:txBody>
      </p:sp>
      <p:sp>
        <p:nvSpPr>
          <p:cNvPr id="4" name="文本框 3">
            <a:extLst>
              <a:ext uri="{FF2B5EF4-FFF2-40B4-BE49-F238E27FC236}">
                <a16:creationId xmlns:a16="http://schemas.microsoft.com/office/drawing/2014/main" id="{6AF49301-39B1-42C1-8E91-C5B741AFAF21}"/>
              </a:ext>
            </a:extLst>
          </p:cNvPr>
          <p:cNvSpPr txBox="1"/>
          <p:nvPr/>
        </p:nvSpPr>
        <p:spPr>
          <a:xfrm>
            <a:off x="512326" y="1266940"/>
            <a:ext cx="6307115"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2.3 </a:t>
            </a:r>
            <a:r>
              <a:rPr lang="zh-CN" altLang="en-US" sz="2000" dirty="0">
                <a:latin typeface="微软雅黑" panose="020B0503020204020204" pitchFamily="34" charset="-122"/>
                <a:ea typeface="微软雅黑" panose="020B0503020204020204" pitchFamily="34" charset="-122"/>
              </a:rPr>
              <a:t>强化学习的基本概念</a:t>
            </a:r>
          </a:p>
        </p:txBody>
      </p:sp>
      <p:pic>
        <p:nvPicPr>
          <p:cNvPr id="2" name="图片 1">
            <a:extLst>
              <a:ext uri="{FF2B5EF4-FFF2-40B4-BE49-F238E27FC236}">
                <a16:creationId xmlns:a16="http://schemas.microsoft.com/office/drawing/2014/main" id="{5F54C151-2329-4E94-B97A-17C977ABDFDF}"/>
              </a:ext>
            </a:extLst>
          </p:cNvPr>
          <p:cNvPicPr>
            <a:picLocks noChangeAspect="1"/>
          </p:cNvPicPr>
          <p:nvPr/>
        </p:nvPicPr>
        <p:blipFill>
          <a:blip r:embed="rId3"/>
          <a:stretch>
            <a:fillRect/>
          </a:stretch>
        </p:blipFill>
        <p:spPr>
          <a:xfrm>
            <a:off x="428420" y="1696474"/>
            <a:ext cx="5108891" cy="4925995"/>
          </a:xfrm>
          <a:prstGeom prst="rect">
            <a:avLst/>
          </a:prstGeom>
        </p:spPr>
      </p:pic>
      <p:sp>
        <p:nvSpPr>
          <p:cNvPr id="7" name="文本框 6">
            <a:extLst>
              <a:ext uri="{FF2B5EF4-FFF2-40B4-BE49-F238E27FC236}">
                <a16:creationId xmlns:a16="http://schemas.microsoft.com/office/drawing/2014/main" id="{8EA27C06-69AF-4BEA-B00E-67E4A5C9393A}"/>
              </a:ext>
            </a:extLst>
          </p:cNvPr>
          <p:cNvSpPr txBox="1"/>
          <p:nvPr/>
        </p:nvSpPr>
        <p:spPr>
          <a:xfrm>
            <a:off x="7130005" y="648182"/>
            <a:ext cx="4371605"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值函数：</a:t>
            </a:r>
            <a:r>
              <a:rPr lang="en-US" altLang="zh-CN" sz="2000" b="1" dirty="0">
                <a:latin typeface="微软雅黑" panose="020B0503020204020204" pitchFamily="34" charset="-122"/>
                <a:ea typeface="微软雅黑" panose="020B0503020204020204" pitchFamily="34" charset="-122"/>
              </a:rPr>
              <a:t>V</a:t>
            </a:r>
            <a:r>
              <a:rPr lang="zh-CN" altLang="en-US" sz="2000" b="1" dirty="0">
                <a:latin typeface="微软雅黑" panose="020B0503020204020204" pitchFamily="34" charset="-122"/>
                <a:ea typeface="微软雅黑" panose="020B0503020204020204" pitchFamily="34" charset="-122"/>
              </a:rPr>
              <a:t>（</a:t>
            </a:r>
            <a:r>
              <a:rPr lang="en-US" altLang="zh-CN" sz="2000" b="1" dirty="0" err="1">
                <a:latin typeface="微软雅黑" panose="020B0503020204020204" pitchFamily="34" charset="-122"/>
                <a:ea typeface="微软雅黑" panose="020B0503020204020204" pitchFamily="34" charset="-122"/>
              </a:rPr>
              <a:t>i</a:t>
            </a:r>
            <a:r>
              <a:rPr lang="zh-CN" altLang="en-US" sz="2000" b="1" dirty="0">
                <a:latin typeface="微软雅黑" panose="020B0503020204020204" pitchFamily="34" charset="-122"/>
                <a:ea typeface="微软雅黑" panose="020B0503020204020204" pitchFamily="34" charset="-122"/>
              </a:rPr>
              <a:t>），</a:t>
            </a:r>
            <a:r>
              <a:rPr lang="en-US" altLang="zh-CN" sz="2000" b="1" dirty="0" err="1">
                <a:latin typeface="微软雅黑" panose="020B0503020204020204" pitchFamily="34" charset="-122"/>
                <a:ea typeface="微软雅黑" panose="020B0503020204020204" pitchFamily="34" charset="-122"/>
              </a:rPr>
              <a:t>i</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endParaRPr lang="zh-CN" altLang="en-US" sz="20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1D162427-7C29-4632-987B-939B82B321A6}"/>
              </a:ext>
            </a:extLst>
          </p:cNvPr>
          <p:cNvSpPr txBox="1"/>
          <p:nvPr/>
        </p:nvSpPr>
        <p:spPr>
          <a:xfrm>
            <a:off x="7130004" y="1296364"/>
            <a:ext cx="4514309"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状态集和：</a:t>
            </a:r>
            <a:r>
              <a:rPr lang="en-US" altLang="zh-CN" sz="2000" b="1" dirty="0">
                <a:latin typeface="微软雅黑" panose="020B0503020204020204" pitchFamily="34" charset="-122"/>
                <a:ea typeface="微软雅黑" panose="020B0503020204020204" pitchFamily="34" charset="-122"/>
              </a:rPr>
              <a:t>S</a:t>
            </a:r>
            <a:r>
              <a:rPr lang="zh-CN" altLang="en-US" sz="2000" b="1" dirty="0">
                <a:latin typeface="微软雅黑" panose="020B0503020204020204" pitchFamily="34" charset="-122"/>
                <a:ea typeface="微软雅黑" panose="020B0503020204020204" pitchFamily="34" charset="-122"/>
              </a:rPr>
              <a:t>（</a:t>
            </a:r>
            <a:r>
              <a:rPr lang="en-US" altLang="zh-CN" sz="2000" b="1" dirty="0" err="1">
                <a:latin typeface="微软雅黑" panose="020B0503020204020204" pitchFamily="34" charset="-122"/>
                <a:ea typeface="微软雅黑" panose="020B0503020204020204" pitchFamily="34" charset="-122"/>
              </a:rPr>
              <a:t>i</a:t>
            </a:r>
            <a:r>
              <a:rPr lang="zh-CN" altLang="en-US" sz="2000" b="1" dirty="0">
                <a:latin typeface="微软雅黑" panose="020B0503020204020204" pitchFamily="34" charset="-122"/>
                <a:ea typeface="微软雅黑" panose="020B0503020204020204" pitchFamily="34" charset="-122"/>
              </a:rPr>
              <a:t>），</a:t>
            </a:r>
            <a:r>
              <a:rPr lang="en-US" altLang="zh-CN" sz="2000" b="1" dirty="0" err="1">
                <a:latin typeface="微软雅黑" panose="020B0503020204020204" pitchFamily="34" charset="-122"/>
                <a:ea typeface="微软雅黑" panose="020B0503020204020204" pitchFamily="34" charset="-122"/>
              </a:rPr>
              <a:t>i</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3…</a:t>
            </a:r>
            <a:endParaRPr lang="zh-CN" altLang="en-US" sz="2000" b="1"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D77B3D0-8F94-4BAB-8DA2-3B6CF065F108}"/>
              </a:ext>
            </a:extLst>
          </p:cNvPr>
          <p:cNvSpPr txBox="1"/>
          <p:nvPr/>
        </p:nvSpPr>
        <p:spPr>
          <a:xfrm>
            <a:off x="7142482" y="1937487"/>
            <a:ext cx="4514309"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动作集和：</a:t>
            </a:r>
            <a:r>
              <a:rPr lang="en-US" altLang="zh-CN" sz="2000" b="1" dirty="0">
                <a:latin typeface="微软雅黑" panose="020B0503020204020204" pitchFamily="34" charset="-122"/>
                <a:ea typeface="微软雅黑" panose="020B0503020204020204" pitchFamily="34" charset="-122"/>
              </a:rPr>
              <a:t>A = {</a:t>
            </a:r>
            <a:r>
              <a:rPr lang="zh-CN" altLang="en-US" sz="2000" b="1" dirty="0">
                <a:latin typeface="微软雅黑" panose="020B0503020204020204" pitchFamily="34" charset="-122"/>
                <a:ea typeface="微软雅黑" panose="020B0503020204020204" pitchFamily="34" charset="-122"/>
              </a:rPr>
              <a:t>向左走，，向右走</a:t>
            </a:r>
            <a:r>
              <a:rPr lang="en-US"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4B03519-093F-401A-A8C8-692E2765CC42}"/>
                  </a:ext>
                </a:extLst>
              </p:cNvPr>
              <p:cNvSpPr txBox="1"/>
              <p:nvPr/>
            </p:nvSpPr>
            <p:spPr>
              <a:xfrm>
                <a:off x="7142482" y="2552611"/>
                <a:ext cx="4514309"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策略</a:t>
                </a:r>
                <a:r>
                  <a:rPr lang="en-US" altLang="zh-CN" sz="2000" b="1" dirty="0">
                    <a:latin typeface="微软雅黑" panose="020B0503020204020204" pitchFamily="34" charset="-122"/>
                    <a:ea typeface="微软雅黑" panose="020B0503020204020204" pitchFamily="34" charset="-122"/>
                  </a:rPr>
                  <a:t>pi </a:t>
                </a:r>
                <a:r>
                  <a:rPr lang="zh-CN" altLang="en-US" sz="2000" b="1" dirty="0">
                    <a:latin typeface="微软雅黑" panose="020B0503020204020204" pitchFamily="34" charset="-122"/>
                    <a:ea typeface="微软雅黑" panose="020B0503020204020204" pitchFamily="34" charset="-122"/>
                  </a:rPr>
                  <a:t>：</a:t>
                </a:r>
                <a14:m>
                  <m:oMath xmlns:m="http://schemas.openxmlformats.org/officeDocument/2006/math">
                    <m:r>
                      <a:rPr lang="zh-CN" altLang="en-US" sz="2000" b="1" i="1" dirty="0" smtClean="0">
                        <a:latin typeface="Cambria Math" panose="02040503050406030204" pitchFamily="18" charset="0"/>
                      </a:rPr>
                      <m:t>𝑆</m:t>
                    </m:r>
                    <m:r>
                      <a:rPr lang="zh-CN" altLang="en-US" sz="2000" b="1" i="0" dirty="0">
                        <a:latin typeface="Cambria Math" panose="02040503050406030204" pitchFamily="18" charset="0"/>
                      </a:rPr>
                      <m:t>→</m:t>
                    </m:r>
                    <m:r>
                      <a:rPr lang="zh-CN" altLang="en-US" sz="2000" b="1" i="1" dirty="0">
                        <a:latin typeface="Cambria Math" panose="02040503050406030204" pitchFamily="18" charset="0"/>
                      </a:rPr>
                      <m:t>𝐴</m:t>
                    </m:r>
                  </m:oMath>
                </a14:m>
                <a:r>
                  <a:rPr lang="zh-CN" altLang="en-US" sz="2000" b="1" dirty="0">
                    <a:latin typeface="微软雅黑" panose="020B0503020204020204" pitchFamily="34" charset="-122"/>
                    <a:ea typeface="微软雅黑" panose="020B0503020204020204" pitchFamily="34" charset="-122"/>
                  </a:rPr>
                  <a:t> ， 最优策略</a:t>
                </a:r>
                <a14:m>
                  <m:oMath xmlns:m="http://schemas.openxmlformats.org/officeDocument/2006/math">
                    <m:sSup>
                      <m:sSupPr>
                        <m:ctrlPr>
                          <a:rPr lang="zh-CN" altLang="en-US" sz="2000" b="1" i="1" dirty="0" smtClean="0">
                            <a:solidFill>
                              <a:srgbClr val="836967"/>
                            </a:solidFill>
                            <a:latin typeface="Cambria Math" panose="02040503050406030204" pitchFamily="18" charset="0"/>
                          </a:rPr>
                        </m:ctrlPr>
                      </m:sSupPr>
                      <m:e>
                        <m:r>
                          <a:rPr lang="zh-CN" altLang="en-US" sz="2000" b="1" i="1" dirty="0">
                            <a:latin typeface="Cambria Math" panose="02040503050406030204" pitchFamily="18" charset="0"/>
                          </a:rPr>
                          <m:t>𝜋</m:t>
                        </m:r>
                      </m:e>
                      <m:sup>
                        <m:r>
                          <a:rPr lang="zh-CN" altLang="en-US" sz="2000" b="1" i="0" dirty="0">
                            <a:latin typeface="Cambria Math" panose="02040503050406030204" pitchFamily="18" charset="0"/>
                          </a:rPr>
                          <m:t>∗</m:t>
                        </m:r>
                      </m:sup>
                    </m:sSup>
                  </m:oMath>
                </a14:m>
                <a:endParaRPr lang="zh-CN" altLang="en-US" sz="2000" b="1" dirty="0">
                  <a:latin typeface="微软雅黑" panose="020B0503020204020204" pitchFamily="34" charset="-122"/>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74B03519-093F-401A-A8C8-692E2765CC42}"/>
                  </a:ext>
                </a:extLst>
              </p:cNvPr>
              <p:cNvSpPr txBox="1">
                <a:spLocks noRot="1" noChangeAspect="1" noMove="1" noResize="1" noEditPoints="1" noAdjustHandles="1" noChangeArrowheads="1" noChangeShapeType="1" noTextEdit="1"/>
              </p:cNvSpPr>
              <p:nvPr/>
            </p:nvSpPr>
            <p:spPr>
              <a:xfrm>
                <a:off x="7142482" y="2552611"/>
                <a:ext cx="4514309" cy="400110"/>
              </a:xfrm>
              <a:prstGeom prst="rect">
                <a:avLst/>
              </a:prstGeom>
              <a:blipFill>
                <a:blip r:embed="rId4"/>
                <a:stretch>
                  <a:fillRect l="-1216" t="-9231" b="-27692"/>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E881F479-9BC8-434C-A944-C27718A6B2E2}"/>
              </a:ext>
            </a:extLst>
          </p:cNvPr>
          <p:cNvSpPr txBox="1"/>
          <p:nvPr/>
        </p:nvSpPr>
        <p:spPr>
          <a:xfrm>
            <a:off x="7142482" y="3201917"/>
            <a:ext cx="4514309"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如果问题空间非常大怎么办？</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07E7094-F9E7-4BC3-B2C0-1A9BEF95E1B0}"/>
                  </a:ext>
                </a:extLst>
              </p:cNvPr>
              <p:cNvSpPr txBox="1"/>
              <p:nvPr/>
            </p:nvSpPr>
            <p:spPr>
              <a:xfrm>
                <a:off x="7249271" y="4320251"/>
                <a:ext cx="3438344" cy="3997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𝑣</m:t>
                      </m:r>
                      <m:d>
                        <m:dPr>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𝑠</m:t>
                          </m:r>
                        </m:e>
                      </m:d>
                      <m:r>
                        <a:rPr lang="zh-CN" altLang="en-US" sz="2400" i="0">
                          <a:latin typeface="Cambria Math" panose="02040503050406030204" pitchFamily="18" charset="0"/>
                        </a:rPr>
                        <m:t>=</m:t>
                      </m:r>
                      <m:r>
                        <a:rPr lang="zh-CN" altLang="en-US" sz="2400" i="1">
                          <a:latin typeface="Cambria Math" panose="02040503050406030204" pitchFamily="18" charset="0"/>
                        </a:rPr>
                        <m:t>𝛴</m:t>
                      </m:r>
                      <m:sSubSup>
                        <m:sSubSupPr>
                          <m:ctrlPr>
                            <a:rPr lang="zh-CN" altLang="en-US" sz="2400" i="1">
                              <a:solidFill>
                                <a:srgbClr val="836967"/>
                              </a:solidFill>
                              <a:latin typeface="Cambria Math" panose="02040503050406030204" pitchFamily="18" charset="0"/>
                            </a:rPr>
                          </m:ctrlPr>
                        </m:sSubSupPr>
                        <m:e>
                          <m:r>
                            <a:rPr lang="zh-CN" altLang="en-US" sz="2400" i="1">
                              <a:latin typeface="Cambria Math" panose="02040503050406030204" pitchFamily="18" charset="0"/>
                            </a:rPr>
                            <m:t>𝑝</m:t>
                          </m:r>
                        </m:e>
                        <m:sub>
                          <m:r>
                            <a:rPr lang="zh-CN" altLang="en-US" sz="2400" i="1">
                              <a:latin typeface="Cambria Math" panose="02040503050406030204" pitchFamily="18" charset="0"/>
                            </a:rPr>
                            <m:t>𝑠</m:t>
                          </m:r>
                          <m:sSup>
                            <m:sSupPr>
                              <m:ctrlPr>
                                <a:rPr lang="zh-CN" altLang="en-US" sz="2400" i="1">
                                  <a:solidFill>
                                    <a:srgbClr val="836967"/>
                                  </a:solidFill>
                                  <a:latin typeface="Cambria Math" panose="02040503050406030204" pitchFamily="18" charset="0"/>
                                </a:rPr>
                              </m:ctrlPr>
                            </m:sSupPr>
                            <m:e>
                              <m:r>
                                <a:rPr lang="zh-CN" altLang="en-US" sz="2400" i="1">
                                  <a:latin typeface="Cambria Math" panose="02040503050406030204" pitchFamily="18" charset="0"/>
                                </a:rPr>
                                <m:t>𝑠</m:t>
                              </m:r>
                            </m:e>
                            <m:sup>
                              <m:r>
                                <a:rPr lang="zh-CN" altLang="en-US" sz="2400" i="0">
                                  <a:latin typeface="Cambria Math" panose="02040503050406030204" pitchFamily="18" charset="0"/>
                                </a:rPr>
                                <m:t>′</m:t>
                              </m:r>
                            </m:sup>
                          </m:sSup>
                        </m:sub>
                        <m:sup>
                          <m:r>
                            <a:rPr lang="zh-CN" altLang="en-US" sz="2400" i="1">
                              <a:latin typeface="Cambria Math" panose="02040503050406030204" pitchFamily="18" charset="0"/>
                            </a:rPr>
                            <m:t>𝑎</m:t>
                          </m:r>
                        </m:sup>
                      </m:sSubSup>
                      <m:d>
                        <m:dPr>
                          <m:begChr m:val="["/>
                          <m:endChr m:val="]"/>
                          <m:ctrlPr>
                            <a:rPr lang="zh-CN" altLang="en-US" sz="2400" i="1">
                              <a:solidFill>
                                <a:srgbClr val="836967"/>
                              </a:solidFill>
                              <a:latin typeface="Cambria Math" panose="02040503050406030204" pitchFamily="18" charset="0"/>
                            </a:rPr>
                          </m:ctrlPr>
                        </m:dPr>
                        <m:e>
                          <m:r>
                            <a:rPr lang="zh-CN" altLang="en-US" sz="2400" i="1">
                              <a:latin typeface="Cambria Math" panose="02040503050406030204" pitchFamily="18" charset="0"/>
                            </a:rPr>
                            <m:t>𝑟</m:t>
                          </m:r>
                          <m:r>
                            <a:rPr lang="zh-CN" altLang="en-US" sz="2400" i="0">
                              <a:latin typeface="Cambria Math" panose="02040503050406030204" pitchFamily="18" charset="0"/>
                            </a:rPr>
                            <m:t>+</m:t>
                          </m:r>
                          <m:r>
                            <a:rPr lang="zh-CN" altLang="en-US" sz="2400" i="1">
                              <a:latin typeface="Cambria Math" panose="02040503050406030204" pitchFamily="18" charset="0"/>
                            </a:rPr>
                            <m:t>𝛾</m:t>
                          </m:r>
                          <m:r>
                            <m:rPr>
                              <m:sty m:val="p"/>
                            </m:rPr>
                            <a:rPr lang="en-US" altLang="zh-CN" sz="2400" i="1" smtClean="0">
                              <a:latin typeface="Cambria Math" panose="02040503050406030204" pitchFamily="18" charset="0"/>
                            </a:rPr>
                            <m:t>v</m:t>
                          </m:r>
                          <m:d>
                            <m:dPr>
                              <m:ctrlPr>
                                <a:rPr lang="zh-CN" altLang="en-US" sz="2400" i="1">
                                  <a:solidFill>
                                    <a:srgbClr val="836967"/>
                                  </a:solidFill>
                                  <a:latin typeface="Cambria Math" panose="02040503050406030204" pitchFamily="18" charset="0"/>
                                </a:rPr>
                              </m:ctrlPr>
                            </m:dPr>
                            <m:e>
                              <m:sSup>
                                <m:sSupPr>
                                  <m:ctrlPr>
                                    <a:rPr lang="zh-CN" altLang="en-US" sz="2400" i="1">
                                      <a:solidFill>
                                        <a:srgbClr val="836967"/>
                                      </a:solidFill>
                                      <a:latin typeface="Cambria Math" panose="02040503050406030204" pitchFamily="18" charset="0"/>
                                    </a:rPr>
                                  </m:ctrlPr>
                                </m:sSupPr>
                                <m:e>
                                  <m:r>
                                    <a:rPr lang="zh-CN" altLang="en-US" sz="2400" i="1">
                                      <a:latin typeface="Cambria Math" panose="02040503050406030204" pitchFamily="18" charset="0"/>
                                    </a:rPr>
                                    <m:t>𝑠</m:t>
                                  </m:r>
                                </m:e>
                                <m:sup>
                                  <m:r>
                                    <a:rPr lang="zh-CN" altLang="en-US" sz="2400" i="0">
                                      <a:latin typeface="Cambria Math" panose="02040503050406030204" pitchFamily="18" charset="0"/>
                                    </a:rPr>
                                    <m:t>′</m:t>
                                  </m:r>
                                </m:sup>
                              </m:sSup>
                            </m:e>
                          </m:d>
                        </m:e>
                      </m:d>
                    </m:oMath>
                  </m:oMathPara>
                </a14:m>
                <a:endParaRPr lang="zh-CN" altLang="en-US" sz="2400" dirty="0"/>
              </a:p>
            </p:txBody>
          </p:sp>
        </mc:Choice>
        <mc:Fallback xmlns="">
          <p:sp>
            <p:nvSpPr>
              <p:cNvPr id="12" name="文本框 11">
                <a:extLst>
                  <a:ext uri="{FF2B5EF4-FFF2-40B4-BE49-F238E27FC236}">
                    <a16:creationId xmlns:a16="http://schemas.microsoft.com/office/drawing/2014/main" id="{707E7094-F9E7-4BC3-B2C0-1A9BEF95E1B0}"/>
                  </a:ext>
                </a:extLst>
              </p:cNvPr>
              <p:cNvSpPr txBox="1">
                <a:spLocks noRot="1" noChangeAspect="1" noMove="1" noResize="1" noEditPoints="1" noAdjustHandles="1" noChangeArrowheads="1" noChangeShapeType="1" noTextEdit="1"/>
              </p:cNvSpPr>
              <p:nvPr/>
            </p:nvSpPr>
            <p:spPr>
              <a:xfrm>
                <a:off x="7249271" y="4320251"/>
                <a:ext cx="3438344" cy="399725"/>
              </a:xfrm>
              <a:prstGeom prst="rect">
                <a:avLst/>
              </a:prstGeom>
              <a:blipFill>
                <a:blip r:embed="rId5"/>
                <a:stretch>
                  <a:fillRect b="-18462"/>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CC026538-E599-4D26-845A-7762E4BDE7C2}"/>
              </a:ext>
            </a:extLst>
          </p:cNvPr>
          <p:cNvSpPr txBox="1"/>
          <p:nvPr/>
        </p:nvSpPr>
        <p:spPr>
          <a:xfrm>
            <a:off x="7249271" y="3851223"/>
            <a:ext cx="4514309"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动态规划</a:t>
            </a:r>
          </a:p>
        </p:txBody>
      </p:sp>
      <p:sp>
        <p:nvSpPr>
          <p:cNvPr id="3" name="文本框 2">
            <a:extLst>
              <a:ext uri="{FF2B5EF4-FFF2-40B4-BE49-F238E27FC236}">
                <a16:creationId xmlns:a16="http://schemas.microsoft.com/office/drawing/2014/main" id="{274FCF30-932A-4F4F-920F-828B43DC1AA7}"/>
              </a:ext>
            </a:extLst>
          </p:cNvPr>
          <p:cNvSpPr txBox="1"/>
          <p:nvPr/>
        </p:nvSpPr>
        <p:spPr>
          <a:xfrm>
            <a:off x="3938505" y="3417361"/>
            <a:ext cx="358073" cy="369332"/>
          </a:xfrm>
          <a:prstGeom prst="rect">
            <a:avLst/>
          </a:prstGeom>
          <a:solidFill>
            <a:srgbClr val="00B440"/>
          </a:solidFill>
        </p:spPr>
        <p:txBody>
          <a:bodyPr wrap="square" rtlCol="0">
            <a:spAutoFit/>
          </a:bodyPr>
          <a:lstStyle/>
          <a:p>
            <a:r>
              <a:rPr lang="en-US" altLang="zh-CN" dirty="0"/>
              <a:t>3</a:t>
            </a:r>
            <a:endParaRPr lang="zh-CN" altLang="en-US" dirty="0"/>
          </a:p>
        </p:txBody>
      </p:sp>
      <p:sp>
        <p:nvSpPr>
          <p:cNvPr id="5" name="灯片编号占位符 4">
            <a:extLst>
              <a:ext uri="{FF2B5EF4-FFF2-40B4-BE49-F238E27FC236}">
                <a16:creationId xmlns:a16="http://schemas.microsoft.com/office/drawing/2014/main" id="{CD4E8373-CC21-45C1-BB75-50E09D062B3E}"/>
              </a:ext>
            </a:extLst>
          </p:cNvPr>
          <p:cNvSpPr>
            <a:spLocks noGrp="1"/>
          </p:cNvSpPr>
          <p:nvPr>
            <p:ph type="sldNum" sz="quarter" idx="12"/>
          </p:nvPr>
        </p:nvSpPr>
        <p:spPr/>
        <p:txBody>
          <a:bodyPr/>
          <a:lstStyle/>
          <a:p>
            <a:fld id="{2F70002B-DB28-4520-A569-03C3D79DDAFE}" type="slidenum">
              <a:rPr lang="zh-CN" altLang="en-US" smtClean="0"/>
              <a:t>9</a:t>
            </a:fld>
            <a:endParaRPr lang="zh-CN" altLang="en-US"/>
          </a:p>
        </p:txBody>
      </p:sp>
    </p:spTree>
    <p:extLst>
      <p:ext uri="{BB962C8B-B14F-4D97-AF65-F5344CB8AC3E}">
        <p14:creationId xmlns:p14="http://schemas.microsoft.com/office/powerpoint/2010/main" val="195528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ICON" val="#404219;"/>
</p:tagLst>
</file>

<file path=ppt/theme/theme1.xml><?xml version="1.0" encoding="utf-8"?>
<a:theme xmlns:a="http://schemas.openxmlformats.org/drawingml/2006/main" name="Office 主题​​">
  <a:themeElements>
    <a:clrScheme name="自定义 705">
      <a:dk1>
        <a:sysClr val="windowText" lastClr="000000"/>
      </a:dk1>
      <a:lt1>
        <a:sysClr val="window" lastClr="FFFFFF"/>
      </a:lt1>
      <a:dk2>
        <a:srgbClr val="44546A"/>
      </a:dk2>
      <a:lt2>
        <a:srgbClr val="E7E6E6"/>
      </a:lt2>
      <a:accent1>
        <a:srgbClr val="414955"/>
      </a:accent1>
      <a:accent2>
        <a:srgbClr val="647082"/>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829</TotalTime>
  <Words>1562</Words>
  <Application>Microsoft Office PowerPoint</Application>
  <PresentationFormat>宽屏</PresentationFormat>
  <Paragraphs>230</Paragraphs>
  <Slides>23</Slides>
  <Notes>15</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23</vt:i4>
      </vt:variant>
    </vt:vector>
  </HeadingPairs>
  <TitlesOfParts>
    <vt:vector size="36" baseType="lpstr">
      <vt:lpstr>-apple-system</vt:lpstr>
      <vt:lpstr>FontAwesome</vt:lpstr>
      <vt:lpstr>等线</vt:lpstr>
      <vt:lpstr>等线 Light</vt:lpstr>
      <vt:lpstr>华文细黑</vt:lpstr>
      <vt:lpstr>微软雅黑</vt:lpstr>
      <vt:lpstr>幼圆</vt:lpstr>
      <vt:lpstr>Arial</vt:lpstr>
      <vt:lpstr>Cambria Math</vt:lpstr>
      <vt:lpstr>Times New Roman</vt:lpstr>
      <vt:lpstr>Wingdings</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稻壳儿演示武汉组</dc:creator>
  <cp:lastModifiedBy>Wan Ｈaodong</cp:lastModifiedBy>
  <cp:revision>87</cp:revision>
  <dcterms:created xsi:type="dcterms:W3CDTF">2019-03-21T01:58:54Z</dcterms:created>
  <dcterms:modified xsi:type="dcterms:W3CDTF">2021-03-19T08:33:43Z</dcterms:modified>
</cp:coreProperties>
</file>